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sldIdLst>
    <p:sldId id="301" r:id="rId2"/>
    <p:sldId id="279" r:id="rId3"/>
    <p:sldId id="293" r:id="rId4"/>
    <p:sldId id="315" r:id="rId5"/>
    <p:sldId id="286" r:id="rId6"/>
    <p:sldId id="287" r:id="rId7"/>
    <p:sldId id="326" r:id="rId8"/>
    <p:sldId id="285" r:id="rId9"/>
    <p:sldId id="296" r:id="rId10"/>
    <p:sldId id="289" r:id="rId11"/>
    <p:sldId id="290" r:id="rId12"/>
    <p:sldId id="295" r:id="rId13"/>
    <p:sldId id="291" r:id="rId14"/>
    <p:sldId id="321" r:id="rId15"/>
    <p:sldId id="322" r:id="rId16"/>
    <p:sldId id="323" r:id="rId17"/>
    <p:sldId id="324" r:id="rId18"/>
    <p:sldId id="325" r:id="rId19"/>
    <p:sldId id="30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FA542E-EE97-40BD-A838-19F94E724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F200AAE-56A4-4F57-B227-9E95B9F98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8DC4856-E84B-4AFA-A274-19A10905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E026FC-8EB8-401F-BC32-76C8093ED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43E4AF-1FB9-4446-AFB0-86EBADD69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1049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BF1A1B-3726-4602-91CB-896749F49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2A4846-C083-4BE7-B17F-247C46983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840587-CB7A-4979-8F5C-0BA007CE6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E1C298-4E25-41A8-8765-5DECC9BC0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9696255-E6B4-4B76-81CE-7840E4E0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9759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D5F298-3134-4767-8DF0-E84863913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104558E-9AC0-470C-AB26-06A5AB26C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EAC0F5-FF26-45A4-9D6F-CC414A565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135E72-0F72-4202-9AD5-705EC9F2F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29F26A-B087-4F77-BCB4-8F7C4B210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4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293343-DB2C-43FE-B96A-1C7F1FFC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9B1478-7519-46BD-A9C8-92A629B5B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C408868-9010-4B3D-AEB0-B7EE98643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DFC0E27-62FF-4EC9-8A3D-952382631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0744CD5-74B1-42BC-8AAF-7268DED5D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8627518-D232-4541-8BCF-B71694094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5731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4DEE86-1ACF-47F8-8C35-E678E5A40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CA73CBE-766A-44F4-A6D2-ADA5198B1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9601882-6100-405B-8DF1-0DFE4F8C9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8B74127-D763-4161-A37C-D65CA59729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82A8101-DDED-451E-9F98-67FCF90BFB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2A886B4-6B94-4E9E-9CE6-ECEA957D3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A9FF1B5-488F-4C23-84E0-85E52A91E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2D6AB6F-7119-4A87-8A35-5FE55325F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4288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2E5088-303B-4C9F-B007-B77A6CD9D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B67B433-48EC-404A-AAC7-AD4A7E447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B65DDDD-5E85-45B7-B619-A9611A3A3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3917018-AE33-4EDA-A34E-5712CD76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969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CC96CCA-5F2D-49FC-A7AD-76CC6B2CF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A028F29-F620-481E-BA0D-B9275F2B5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90C1533-60FD-4431-A163-C9E79E7DA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028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05D100-8427-4645-839C-D0C72BEF2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C419A0-A5FA-4111-B790-C16EBB72A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B53368E-B7E9-4E49-8A33-32C0CA6D0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ECE9161-7779-4C67-9762-62C29242D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F0422EA-3521-478D-8771-0B6F70B35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022497-8ECA-49A5-9A71-9019E5F5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8670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B5C173-D942-4B1D-829C-6215979AB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817205D-3ED7-40E0-892F-E187406721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2F24C18-6B0C-4906-8B07-D94FDE37E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B890324-DABF-4D41-A8B0-47CEA4A1C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90A74A1-8062-4A1B-A8EA-6C1FFBE5B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A29836A-A79A-49F3-8C78-6BA589D9B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5707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622FAA-0A7A-49AD-A838-2DB205C81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8A915E1-6CB0-43E1-977D-8735FB612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4B02164-DC1F-4771-8548-359359225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FB6AF6-6C21-43FE-B257-DF3DD1D5B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3E8C38-B24E-46AD-93DE-0EDE5B20A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257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841426-966B-472B-8458-0AEDE1266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E5F2909-F2FA-4828-B682-666D59DEAA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ADE802-33CB-41EE-A2D1-8840D5CEB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B923E3-9FAD-4EC1-A590-9A4AD3899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9DF1FB-4D5B-43D3-B2C1-A16898926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446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A9D092F-F5B5-407E-93EE-E17572C1B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F668536-B03A-4154-8EDB-CF089389F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81DA2F7-52D8-496F-8B1D-EEBE6A5AFB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2/4/2022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3A52C12-8462-4C24-8A87-5E05AAE7BA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9BFD10-76A7-4CE8-8881-A97E9298BD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431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8A916CA8-C868-4B00-BC4D-529F1516F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1771" y="2265581"/>
            <a:ext cx="7394713" cy="2319675"/>
          </a:xfrm>
        </p:spPr>
        <p:txBody>
          <a:bodyPr>
            <a:normAutofit/>
          </a:bodyPr>
          <a:lstStyle/>
          <a:p>
            <a:pPr algn="ctr"/>
            <a:r>
              <a:rPr lang="en-IN" b="1" dirty="0">
                <a:latin typeface="Arial Black" panose="020B0A04020102020204" pitchFamily="34" charset="0"/>
              </a:rPr>
              <a:t>LOB Calculations </a:t>
            </a:r>
            <a:br>
              <a:rPr lang="en-IN" b="1" dirty="0">
                <a:latin typeface="Arial Black" panose="020B0A04020102020204" pitchFamily="34" charset="0"/>
              </a:rPr>
            </a:br>
            <a:r>
              <a:rPr lang="en-IN" b="1" dirty="0">
                <a:latin typeface="Arial Black" panose="020B0A04020102020204" pitchFamily="34" charset="0"/>
              </a:rPr>
              <a:t>as per </a:t>
            </a:r>
            <a:br>
              <a:rPr lang="en-IN" b="1" dirty="0">
                <a:latin typeface="Arial Black" panose="020B0A04020102020204" pitchFamily="34" charset="0"/>
              </a:rPr>
            </a:br>
            <a:r>
              <a:rPr lang="en-IN" b="1" dirty="0">
                <a:latin typeface="Arial Black" panose="020B0A04020102020204" pitchFamily="34" charset="0"/>
              </a:rPr>
              <a:t>My Success Plan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DD26428-82EA-4007-9683-72107A975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243" y="5041634"/>
            <a:ext cx="2113637" cy="11937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7222F77-6FFE-4F06-948F-25F24D63F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061" y="358674"/>
            <a:ext cx="1578666" cy="143862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CEEAF00-D840-4946-8003-E4990B156AF1}"/>
              </a:ext>
            </a:extLst>
          </p:cNvPr>
          <p:cNvSpPr/>
          <p:nvPr/>
        </p:nvSpPr>
        <p:spPr>
          <a:xfrm>
            <a:off x="235527" y="207818"/>
            <a:ext cx="11720946" cy="6483927"/>
          </a:xfrm>
          <a:prstGeom prst="rect">
            <a:avLst/>
          </a:prstGeom>
          <a:noFill/>
          <a:ln w="57150" cmpd="tri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06E1585-A9C9-45E4-91D6-0C1673C20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20" y="225956"/>
            <a:ext cx="1205001" cy="6805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84CCD45-E940-4614-9846-BAA18F991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3087" y="271126"/>
            <a:ext cx="1030145" cy="75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2713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339AA0-7EBD-4C05-9DD5-21BEF4705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A81B391B-AD22-4EE8-820D-56CEF6CDDC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626"/>
            <a:ext cx="12197953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D95B1AC-163E-4B20-A6D5-5058923E5633}"/>
              </a:ext>
            </a:extLst>
          </p:cNvPr>
          <p:cNvSpPr txBox="1"/>
          <p:nvPr/>
        </p:nvSpPr>
        <p:spPr>
          <a:xfrm>
            <a:off x="7209183" y="5006005"/>
            <a:ext cx="530085" cy="400110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3%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86A6B88B-C1EF-4131-A9FC-841E4A1E4375}"/>
              </a:ext>
            </a:extLst>
          </p:cNvPr>
          <p:cNvGrpSpPr/>
          <p:nvPr/>
        </p:nvGrpSpPr>
        <p:grpSpPr>
          <a:xfrm>
            <a:off x="5671930" y="1532351"/>
            <a:ext cx="1060174" cy="1046923"/>
            <a:chOff x="5671930" y="1532351"/>
            <a:chExt cx="1060174" cy="1046923"/>
          </a:xfrm>
        </p:grpSpPr>
        <p:pic>
          <p:nvPicPr>
            <p:cNvPr id="7" name="Content Placeholder 4">
              <a:extLst>
                <a:ext uri="{FF2B5EF4-FFF2-40B4-BE49-F238E27FC236}">
                  <a16:creationId xmlns:a16="http://schemas.microsoft.com/office/drawing/2014/main" xmlns="" id="{76E9188C-9DA9-4A09-A55B-0A117ECB24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6761" t="63671" r="24548" b="21063"/>
            <a:stretch/>
          </p:blipFill>
          <p:spPr>
            <a:xfrm>
              <a:off x="5671930" y="1532351"/>
              <a:ext cx="1060174" cy="104692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D5C06958-93CB-413F-85BA-083D7424486C}"/>
                </a:ext>
              </a:extLst>
            </p:cNvPr>
            <p:cNvSpPr txBox="1"/>
            <p:nvPr/>
          </p:nvSpPr>
          <p:spPr>
            <a:xfrm>
              <a:off x="5777948" y="1584672"/>
              <a:ext cx="848139" cy="954107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200" b="1" dirty="0">
                  <a:solidFill>
                    <a:schemeClr val="bg1"/>
                  </a:solidFill>
                </a:rPr>
                <a:t>Team Building Bonus</a:t>
              </a:r>
            </a:p>
            <a:p>
              <a:pPr algn="ctr"/>
              <a:r>
                <a:rPr lang="en-IN" sz="2000" b="1" dirty="0">
                  <a:solidFill>
                    <a:schemeClr val="bg1"/>
                  </a:solidFill>
                </a:rPr>
                <a:t>3%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6F62DA0-F815-4AC8-AFD1-E9ED3D50C708}"/>
              </a:ext>
            </a:extLst>
          </p:cNvPr>
          <p:cNvSpPr txBox="1"/>
          <p:nvPr/>
        </p:nvSpPr>
        <p:spPr>
          <a:xfrm>
            <a:off x="5207479" y="1122684"/>
            <a:ext cx="2027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TBB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7BC4E65-34EC-49FF-9C0A-48D2AAB5A5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9210" r="6086" b="5881"/>
          <a:stretch/>
        </p:blipFill>
        <p:spPr>
          <a:xfrm>
            <a:off x="-13255" y="6244396"/>
            <a:ext cx="12191999" cy="6029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9CECCE91-91A8-4E97-9064-FCB7CF98F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9863" y="6143438"/>
            <a:ext cx="956390" cy="6421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241822-DC64-4D08-9851-24D814C875C1}"/>
              </a:ext>
            </a:extLst>
          </p:cNvPr>
          <p:cNvSpPr txBox="1"/>
          <p:nvPr/>
        </p:nvSpPr>
        <p:spPr>
          <a:xfrm>
            <a:off x="3591340" y="10630"/>
            <a:ext cx="5102087" cy="70788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400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IN" sz="4000" u="sng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MY SUCCESS PLAN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A42B3EA-A6D1-4151-9DB2-00577EBA50FA}"/>
              </a:ext>
            </a:extLst>
          </p:cNvPr>
          <p:cNvSpPr txBox="1"/>
          <p:nvPr/>
        </p:nvSpPr>
        <p:spPr>
          <a:xfrm>
            <a:off x="172278" y="6323908"/>
            <a:ext cx="5009322" cy="461665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Applicable from January 2022 Onward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8913394-6A51-455A-BAA1-6ED431118AB6}"/>
              </a:ext>
            </a:extLst>
          </p:cNvPr>
          <p:cNvSpPr txBox="1"/>
          <p:nvPr/>
        </p:nvSpPr>
        <p:spPr>
          <a:xfrm>
            <a:off x="5837585" y="5171657"/>
            <a:ext cx="695738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15%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556333F4-D9CE-4878-96E1-9923617B7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3857" y="6004186"/>
            <a:ext cx="1146102" cy="84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5576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ECF64F01-C09A-4FB1-BEAC-87C8D3AEC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 Form of Short Term used in Vestige Plan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xmlns="" id="{0F1819E8-E10F-42AC-A811-F0E70367CDD5}"/>
              </a:ext>
            </a:extLst>
          </p:cNvPr>
          <p:cNvGraphicFramePr>
            <a:graphicFrameLocks noGrp="1"/>
          </p:cNvGraphicFramePr>
          <p:nvPr/>
        </p:nvGraphicFramePr>
        <p:xfrm>
          <a:off x="0" y="793988"/>
          <a:ext cx="12191999" cy="593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xmlns="" val="1162750931"/>
                    </a:ext>
                  </a:extLst>
                </a:gridCol>
                <a:gridCol w="2882348">
                  <a:extLst>
                    <a:ext uri="{9D8B030D-6E8A-4147-A177-3AD203B41FA5}">
                      <a16:colId xmlns:a16="http://schemas.microsoft.com/office/drawing/2014/main" xmlns="" val="524574449"/>
                    </a:ext>
                  </a:extLst>
                </a:gridCol>
                <a:gridCol w="7938051">
                  <a:extLst>
                    <a:ext uri="{9D8B030D-6E8A-4147-A177-3AD203B41FA5}">
                      <a16:colId xmlns:a16="http://schemas.microsoft.com/office/drawing/2014/main" xmlns="" val="2066271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Short Terms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Full Form of Short Terms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Meaning of the Term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7850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Point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Every purchase count in PV and multiply by Rs. 30/- (average) comes total sales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414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Business Volume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Our turn over count 60% of our total sales is called BV (Rs. 30/-@60% = 18 BV)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2030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Self Purchase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Below Bronze Dir need 20 PPV / Bronze Dir &amp; above need 40 PPV for Cheques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250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Side Volume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Non qualify Bronze Dir and below legs PV is count as Side PV (Level Maintenance)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2542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Personal Volume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Your purchase done on your own ID is count as PPV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598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Group Volume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Volume done by your complete team except you PPV is called GPV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742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Director Bonus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Qualified Bronze Directors can avail 4% DB Income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7302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Business Building Bonus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Qualified Silver Directors and up leaders can avail 14% BBB Income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352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Team Building Bonus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Qualified Bronze (2600 GPV) &amp; Silver (2100 SV) can avail 2% TBB (up to Crown)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924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Leadership Overriding Bonus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Qualified Silver Director (5625 PV in one qualify group) &amp; up can avail LOB Income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340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Performance Bonus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Income on our self purchase &amp; %age difference between you legs (5% to 11%)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501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Travel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Qualified Gold Director and up can avail 3% TF Income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9568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Car Fund (Up to 80K/PM)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Qualified Star Dir for continue 3 months can avail 5% CF life time (min Silver req.)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14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House Fund (Up to 1L/PM)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Qualified Crown Dir for continue 3 months can avail 3% HF life time (min Silver </a:t>
                      </a:r>
                      <a:r>
                        <a:rPr lang="en-IN" dirty="0" err="1"/>
                        <a:t>req</a:t>
                      </a:r>
                      <a:r>
                        <a:rPr lang="en-IN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288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Elite Class Bonus (Up to 20L)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Qualified Universal Crown Director and up can avail 2% ECB Income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6578703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A8393FE-F3D2-4305-BEC2-90B9D08A2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1"/>
            <a:ext cx="972416" cy="79398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6DD7FBD-6827-4A1B-8854-8CB00F03A649}"/>
              </a:ext>
            </a:extLst>
          </p:cNvPr>
          <p:cNvGrpSpPr/>
          <p:nvPr/>
        </p:nvGrpSpPr>
        <p:grpSpPr>
          <a:xfrm>
            <a:off x="10933043" y="0"/>
            <a:ext cx="1227112" cy="843184"/>
            <a:chOff x="10933043" y="0"/>
            <a:chExt cx="1227112" cy="84318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0682283A-DB57-4221-A3EA-E69592D80D40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E50EC2AE-67F3-45B5-A0D3-6ED613AEA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15751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EE0F64E0-524B-4042-AE73-CA0CC7A9D8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44783484"/>
              </p:ext>
            </p:extLst>
          </p:nvPr>
        </p:nvGraphicFramePr>
        <p:xfrm>
          <a:off x="27289" y="793992"/>
          <a:ext cx="12132866" cy="6088539"/>
        </p:xfrm>
        <a:graphic>
          <a:graphicData uri="http://schemas.openxmlformats.org/drawingml/2006/table">
            <a:tbl>
              <a:tblPr/>
              <a:tblGrid>
                <a:gridCol w="40533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81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161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9752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38255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Status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Director Groups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Qualifying Conditions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825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Self Purchase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Side Volume 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394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Bronze Director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baseline="0" dirty="0">
                          <a:latin typeface="+mn-lt"/>
                          <a:ea typeface="Calibri"/>
                          <a:cs typeface="Times New Roman"/>
                        </a:rPr>
                        <a:t>5500 </a:t>
                      </a: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PV total or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 4500 PV in 1 business month</a:t>
                      </a:r>
                      <a:endParaRPr lang="en-GB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523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Silver Director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1801</a:t>
                      </a:r>
                      <a:r>
                        <a:rPr lang="en-US" sz="2000" b="1" baseline="0" dirty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5710145"/>
                  </a:ext>
                </a:extLst>
              </a:tr>
              <a:tr h="51523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Gold Director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baseline="0" dirty="0">
                          <a:latin typeface="+mn-lt"/>
                          <a:ea typeface="Calibri"/>
                          <a:cs typeface="Times New Roman"/>
                        </a:rPr>
                        <a:t>1501 </a:t>
                      </a: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40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Star Director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 1001</a:t>
                      </a:r>
                      <a:r>
                        <a:rPr lang="en-US" sz="2000" b="1" baseline="0" dirty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111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Diamond Director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baseline="0" dirty="0">
                          <a:latin typeface="+mn-lt"/>
                          <a:ea typeface="Calibri"/>
                          <a:cs typeface="Times New Roman"/>
                        </a:rPr>
                        <a:t>501 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05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Crown Director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latin typeface="Calibri"/>
                          <a:ea typeface="Calibri"/>
                          <a:cs typeface="Times New Roman"/>
                        </a:rPr>
                        <a:t>---</a:t>
                      </a: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252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Universal Crown Director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GB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GB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---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8466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Double Crown Director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GB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GB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---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6017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Double Universal  Crown Director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kumimoji="0" lang="en-GB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---</a:t>
                      </a:r>
                      <a:endParaRPr lang="en-GB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xmlns="" id="{7AAB496E-561B-4710-B674-B8DDF72F5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9 Levels are in Vestige Marketing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AA5B66A-6A0D-4860-94DA-1D134DBF1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0"/>
            <a:ext cx="972416" cy="7939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DCC8A1BC-982C-48D4-AF5B-5375820E7E80}"/>
              </a:ext>
            </a:extLst>
          </p:cNvPr>
          <p:cNvGrpSpPr/>
          <p:nvPr/>
        </p:nvGrpSpPr>
        <p:grpSpPr>
          <a:xfrm>
            <a:off x="10933043" y="0"/>
            <a:ext cx="1227112" cy="843184"/>
            <a:chOff x="10933043" y="0"/>
            <a:chExt cx="1227112" cy="84318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0C7F35AE-2CE5-4820-A95A-7A76258ACF05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9D9DB5FD-87AA-4F61-9540-6A39C6CCD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18442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BBC9BAEA-A500-43F1-88A3-ADD1EAE31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Calculation of Director Bonus Points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2551A109-2D3B-4E13-8BBB-E2C45ADD22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84744667"/>
              </p:ext>
            </p:extLst>
          </p:nvPr>
        </p:nvGraphicFramePr>
        <p:xfrm>
          <a:off x="1" y="793987"/>
          <a:ext cx="8521146" cy="5514047"/>
        </p:xfrm>
        <a:graphic>
          <a:graphicData uri="http://schemas.openxmlformats.org/drawingml/2006/table">
            <a:tbl>
              <a:tblPr/>
              <a:tblGrid>
                <a:gridCol w="12074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26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279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78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785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5245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524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5245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5245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27859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5245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5245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1474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</a:tblGrid>
              <a:tr h="276708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Status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Director Groups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Qualifying Conditions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QUALIFIED  DIRECTOR  LEVEL  IN  %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851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You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285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Silver Director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+mn-lt"/>
                          <a:ea typeface="Calibri"/>
                          <a:cs typeface="Times New Roman"/>
                        </a:rPr>
                        <a:t>SP 40 PV </a:t>
                      </a: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: 1801</a:t>
                      </a:r>
                      <a:r>
                        <a:rPr lang="en-US" sz="1200" b="1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PV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285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Gold Director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+mn-lt"/>
                          <a:ea typeface="Calibri"/>
                          <a:cs typeface="Times New Roman"/>
                        </a:rPr>
                        <a:t>SP 40 PV </a:t>
                      </a: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en-US" sz="1200" b="1" baseline="0" dirty="0">
                          <a:latin typeface="Calibri"/>
                          <a:ea typeface="Calibri"/>
                          <a:cs typeface="Times New Roman"/>
                        </a:rPr>
                        <a:t>1501 </a:t>
                      </a: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PV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285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Star Director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+mn-lt"/>
                          <a:ea typeface="Calibri"/>
                          <a:cs typeface="Times New Roman"/>
                        </a:rPr>
                        <a:t>SP 40 PV : 1001</a:t>
                      </a:r>
                      <a:r>
                        <a:rPr lang="en-US" sz="1200" b="1" baseline="0" dirty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PV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25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Diamond Director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+mn-lt"/>
                          <a:ea typeface="Calibri"/>
                          <a:cs typeface="Times New Roman"/>
                        </a:rPr>
                        <a:t>SP 40 PV: </a:t>
                      </a:r>
                      <a:r>
                        <a:rPr lang="en-US" sz="1200" b="1" baseline="0" dirty="0">
                          <a:latin typeface="Calibri"/>
                          <a:ea typeface="Calibri"/>
                          <a:cs typeface="Times New Roman"/>
                        </a:rPr>
                        <a:t>501 PV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960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Crown Director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70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Universal Crown Director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70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Double Crown Director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8771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Double Universal  Crown Director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+mn-lt"/>
                          <a:ea typeface="Calibri"/>
                          <a:cs typeface="Times New Roman"/>
                        </a:rPr>
                        <a:t>SP 40 PV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GB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GB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521" marR="505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xmlns="" id="{88F8FD4E-6A88-4E51-80D9-6E8997990E4E}"/>
              </a:ext>
            </a:extLst>
          </p:cNvPr>
          <p:cNvSpPr txBox="1">
            <a:spLocks/>
          </p:cNvSpPr>
          <p:nvPr/>
        </p:nvSpPr>
        <p:spPr>
          <a:xfrm>
            <a:off x="0" y="6320653"/>
            <a:ext cx="12192000" cy="537347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PV = Rs. 30/-         Take 60% of PV Value = Rs. 18/ (BV) to calculate your turnover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36F4307E-7D5B-41D6-AC05-23EA53A03D3A}"/>
              </a:ext>
            </a:extLst>
          </p:cNvPr>
          <p:cNvGrpSpPr/>
          <p:nvPr/>
        </p:nvGrpSpPr>
        <p:grpSpPr>
          <a:xfrm>
            <a:off x="9501798" y="1476601"/>
            <a:ext cx="808383" cy="849819"/>
            <a:chOff x="8030817" y="1842052"/>
            <a:chExt cx="808383" cy="84981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66B201CA-7B9B-4C88-A0BB-584B4A76F19C}"/>
                </a:ext>
              </a:extLst>
            </p:cNvPr>
            <p:cNvSpPr/>
            <p:nvPr/>
          </p:nvSpPr>
          <p:spPr>
            <a:xfrm>
              <a:off x="8030817" y="1842052"/>
              <a:ext cx="808383" cy="8498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AC000ABE-E88E-4EF7-A01F-BB34E9291652}"/>
                </a:ext>
              </a:extLst>
            </p:cNvPr>
            <p:cNvSpPr txBox="1"/>
            <p:nvPr/>
          </p:nvSpPr>
          <p:spPr>
            <a:xfrm>
              <a:off x="8183216" y="1895061"/>
              <a:ext cx="5035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4000" b="1" dirty="0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a:rPr>
                <a:t>A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DF77068E-766F-406A-B03F-D1918B3DAE89}"/>
              </a:ext>
            </a:extLst>
          </p:cNvPr>
          <p:cNvGrpSpPr/>
          <p:nvPr/>
        </p:nvGrpSpPr>
        <p:grpSpPr>
          <a:xfrm>
            <a:off x="9521681" y="2999580"/>
            <a:ext cx="808383" cy="849819"/>
            <a:chOff x="7944681" y="3226904"/>
            <a:chExt cx="808383" cy="849819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3335554B-7A22-4249-98A5-DC6D8976D1E5}"/>
                </a:ext>
              </a:extLst>
            </p:cNvPr>
            <p:cNvSpPr/>
            <p:nvPr/>
          </p:nvSpPr>
          <p:spPr>
            <a:xfrm>
              <a:off x="7944681" y="3226904"/>
              <a:ext cx="808383" cy="8498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EDEAB5ED-0093-4C76-A009-23973BB78281}"/>
                </a:ext>
              </a:extLst>
            </p:cNvPr>
            <p:cNvSpPr txBox="1"/>
            <p:nvPr/>
          </p:nvSpPr>
          <p:spPr>
            <a:xfrm>
              <a:off x="8123584" y="3279913"/>
              <a:ext cx="5035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4000" b="1" dirty="0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a:rPr>
                <a:t>B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556E8C07-E3EF-49E0-9B78-A250AC0559EF}"/>
              </a:ext>
            </a:extLst>
          </p:cNvPr>
          <p:cNvGrpSpPr/>
          <p:nvPr/>
        </p:nvGrpSpPr>
        <p:grpSpPr>
          <a:xfrm>
            <a:off x="9521681" y="4500358"/>
            <a:ext cx="808383" cy="849819"/>
            <a:chOff x="7924799" y="4757532"/>
            <a:chExt cx="808383" cy="84981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A8B3D862-7DFC-453C-821E-6069BF3D711D}"/>
                </a:ext>
              </a:extLst>
            </p:cNvPr>
            <p:cNvSpPr/>
            <p:nvPr/>
          </p:nvSpPr>
          <p:spPr>
            <a:xfrm>
              <a:off x="7924799" y="4757532"/>
              <a:ext cx="808383" cy="8498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F1253F48-D74D-484B-907B-649A594EE349}"/>
                </a:ext>
              </a:extLst>
            </p:cNvPr>
            <p:cNvSpPr txBox="1"/>
            <p:nvPr/>
          </p:nvSpPr>
          <p:spPr>
            <a:xfrm>
              <a:off x="8090450" y="4837045"/>
              <a:ext cx="5035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4000" b="1" dirty="0">
                  <a:solidFill>
                    <a:schemeClr val="bg1"/>
                  </a:solidFill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a:rPr>
                <a:t>C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1047541-042E-4789-8FCA-739E1860D7A6}"/>
              </a:ext>
            </a:extLst>
          </p:cNvPr>
          <p:cNvSpPr txBox="1"/>
          <p:nvPr/>
        </p:nvSpPr>
        <p:spPr>
          <a:xfrm>
            <a:off x="8709990" y="2500391"/>
            <a:ext cx="1040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Silver Director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59E542A-9E62-47A2-B7B3-381327998A7D}"/>
              </a:ext>
            </a:extLst>
          </p:cNvPr>
          <p:cNvSpPr txBox="1"/>
          <p:nvPr/>
        </p:nvSpPr>
        <p:spPr>
          <a:xfrm>
            <a:off x="8670237" y="4049300"/>
            <a:ext cx="1040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Bronze Director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354ABA1-6EAA-4E07-93ED-D67A7E193AC3}"/>
              </a:ext>
            </a:extLst>
          </p:cNvPr>
          <p:cNvSpPr txBox="1"/>
          <p:nvPr/>
        </p:nvSpPr>
        <p:spPr>
          <a:xfrm>
            <a:off x="10369816" y="1565561"/>
            <a:ext cx="1755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2100 PV x 6% </a:t>
            </a:r>
          </a:p>
          <a:p>
            <a:pPr algn="ctr"/>
            <a:r>
              <a:rPr lang="en-I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= 126x18 = </a:t>
            </a:r>
            <a:r>
              <a:rPr lang="en-IN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2268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0662E00-7323-4F6A-B6F0-A6E8EAAAB3C5}"/>
              </a:ext>
            </a:extLst>
          </p:cNvPr>
          <p:cNvSpPr txBox="1"/>
          <p:nvPr/>
        </p:nvSpPr>
        <p:spPr>
          <a:xfrm>
            <a:off x="10429451" y="3056430"/>
            <a:ext cx="1616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1801 PV x 5% </a:t>
            </a:r>
          </a:p>
          <a:p>
            <a:pPr algn="ctr"/>
            <a:r>
              <a:rPr lang="en-I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= 90x18 = </a:t>
            </a:r>
            <a:r>
              <a:rPr lang="en-IN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1620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81549AA-7823-4654-9EBD-BC2CC7CBB93F}"/>
              </a:ext>
            </a:extLst>
          </p:cNvPr>
          <p:cNvSpPr txBox="1"/>
          <p:nvPr/>
        </p:nvSpPr>
        <p:spPr>
          <a:xfrm>
            <a:off x="10356568" y="4626815"/>
            <a:ext cx="1769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6000 PV x 4% </a:t>
            </a:r>
          </a:p>
          <a:p>
            <a:pPr algn="ctr"/>
            <a:r>
              <a:rPr lang="en-I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= 240x18 = </a:t>
            </a:r>
            <a:r>
              <a:rPr lang="en-IN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4320</a:t>
            </a: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xmlns="" id="{17C5D7C7-30F2-4566-B3D8-2254D1965F60}"/>
              </a:ext>
            </a:extLst>
          </p:cNvPr>
          <p:cNvSpPr/>
          <p:nvPr/>
        </p:nvSpPr>
        <p:spPr>
          <a:xfrm>
            <a:off x="9753591" y="2316689"/>
            <a:ext cx="304793" cy="694058"/>
          </a:xfrm>
          <a:prstGeom prst="down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xmlns="" id="{6DCF1811-1C95-4446-B8D5-BF8859CF95E9}"/>
              </a:ext>
            </a:extLst>
          </p:cNvPr>
          <p:cNvSpPr/>
          <p:nvPr/>
        </p:nvSpPr>
        <p:spPr>
          <a:xfrm>
            <a:off x="9773471" y="3847315"/>
            <a:ext cx="304793" cy="694058"/>
          </a:xfrm>
          <a:prstGeom prst="down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9E9A766-62A4-4535-83FD-00C6C966DEF8}"/>
              </a:ext>
            </a:extLst>
          </p:cNvPr>
          <p:cNvSpPr txBox="1"/>
          <p:nvPr/>
        </p:nvSpPr>
        <p:spPr>
          <a:xfrm>
            <a:off x="8464827" y="778678"/>
            <a:ext cx="37271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Example: </a:t>
            </a:r>
          </a:p>
          <a:p>
            <a:pPr algn="ctr"/>
            <a:r>
              <a:rPr lang="en-IN" sz="2000" dirty="0">
                <a:highlight>
                  <a:srgbClr val="FFFF00"/>
                </a:highlight>
              </a:rPr>
              <a:t>Qualified Silver Director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2EA9552-738B-4EAF-8158-2EBD06C21C24}"/>
              </a:ext>
            </a:extLst>
          </p:cNvPr>
          <p:cNvSpPr txBox="1"/>
          <p:nvPr/>
        </p:nvSpPr>
        <p:spPr>
          <a:xfrm>
            <a:off x="8468146" y="5727065"/>
            <a:ext cx="376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Total = 8208 DB Points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C7173F6C-5F88-4610-ADF4-05FCDC31F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1"/>
            <a:ext cx="972416" cy="80952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BDA8617-141F-43C3-95F2-C7D49263864C}"/>
              </a:ext>
            </a:extLst>
          </p:cNvPr>
          <p:cNvSpPr/>
          <p:nvPr/>
        </p:nvSpPr>
        <p:spPr>
          <a:xfrm>
            <a:off x="8110330" y="780735"/>
            <a:ext cx="407506" cy="55266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1B36539A-B182-494A-BC5D-E4CE4D34DFE7}"/>
              </a:ext>
            </a:extLst>
          </p:cNvPr>
          <p:cNvGrpSpPr/>
          <p:nvPr/>
        </p:nvGrpSpPr>
        <p:grpSpPr>
          <a:xfrm>
            <a:off x="10933043" y="0"/>
            <a:ext cx="1227112" cy="843184"/>
            <a:chOff x="10933043" y="0"/>
            <a:chExt cx="1227112" cy="84318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E22CE9A5-CEFF-4AE7-BC03-BCDCA4CFB1AD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xmlns="" id="{AD2097C3-8727-4351-A664-1CF20C798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940274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B00B5903-351B-4E99-A0E7-6C1869718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Calculation of LOB Bonus Points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41CB7E23-F98A-464C-BA0C-5632540E6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0"/>
            <a:ext cx="972416" cy="79309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08A33712-E9C1-4C40-AB78-6BD0DB7F23ED}"/>
              </a:ext>
            </a:extLst>
          </p:cNvPr>
          <p:cNvGrpSpPr/>
          <p:nvPr/>
        </p:nvGrpSpPr>
        <p:grpSpPr>
          <a:xfrm>
            <a:off x="10933043" y="0"/>
            <a:ext cx="1227112" cy="843184"/>
            <a:chOff x="10933043" y="0"/>
            <a:chExt cx="1227112" cy="84318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D1C1231B-D88A-4B6D-B911-3DF3EB80BF9C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xmlns="" id="{577AB5C5-8F8F-43EF-850A-4DFCE766C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FD3CB14-7C3D-429A-BCE3-3B5F04639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90176"/>
            <a:ext cx="8216348" cy="606782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B84EF20F-0C5A-4666-A768-457B7C8F45E7}"/>
              </a:ext>
            </a:extLst>
          </p:cNvPr>
          <p:cNvSpPr txBox="1"/>
          <p:nvPr/>
        </p:nvSpPr>
        <p:spPr>
          <a:xfrm>
            <a:off x="8216348" y="790176"/>
            <a:ext cx="391361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 Notes: -</a:t>
            </a:r>
          </a:p>
          <a:p>
            <a:endParaRPr lang="en-IN" sz="2000" b="1" dirty="0"/>
          </a:p>
          <a:p>
            <a:pPr marL="342900" indent="-342900">
              <a:buFont typeface="+mj-lt"/>
              <a:buAutoNum type="arabicPeriod"/>
            </a:pPr>
            <a:r>
              <a:rPr lang="en-IN" sz="2000" b="1" dirty="0"/>
              <a:t>Multiple LOB will be start from Gold Director Level</a:t>
            </a:r>
          </a:p>
          <a:p>
            <a:pPr marL="342900" indent="-342900">
              <a:buFont typeface="+mj-lt"/>
              <a:buAutoNum type="arabicPeriod"/>
            </a:pPr>
            <a:endParaRPr lang="en-IN" sz="2000" b="1" dirty="0"/>
          </a:p>
          <a:p>
            <a:pPr marL="342900" indent="-342900">
              <a:buFont typeface="+mj-lt"/>
              <a:buAutoNum type="arabicPeriod"/>
            </a:pPr>
            <a:r>
              <a:rPr lang="en-IN" sz="2000" b="1" dirty="0"/>
              <a:t>4500 LOB Points decided for Upline Guarantee</a:t>
            </a:r>
          </a:p>
          <a:p>
            <a:pPr marL="342900" indent="-342900">
              <a:buFont typeface="+mj-lt"/>
              <a:buAutoNum type="arabicPeriod"/>
            </a:pPr>
            <a:endParaRPr lang="en-IN" sz="2000" b="1" dirty="0"/>
          </a:p>
          <a:p>
            <a:pPr marL="342900" indent="-342900">
              <a:buFont typeface="+mj-lt"/>
              <a:buAutoNum type="arabicPeriod"/>
            </a:pPr>
            <a:r>
              <a:rPr lang="en-IN" sz="2000" b="1" dirty="0"/>
              <a:t>Star &amp; above Uplines has to maintain at least same level or above level from his downline for taking multiple LOB.</a:t>
            </a:r>
          </a:p>
          <a:p>
            <a:pPr marL="342900" indent="-342900">
              <a:buFont typeface="+mj-lt"/>
              <a:buAutoNum type="arabicPeriod"/>
            </a:pPr>
            <a:endParaRPr lang="en-IN" sz="2000" b="1" dirty="0"/>
          </a:p>
          <a:p>
            <a:pPr marL="342900" indent="-342900">
              <a:buFont typeface="+mj-lt"/>
              <a:buAutoNum type="arabicPeriod"/>
            </a:pPr>
            <a:r>
              <a:rPr lang="en-IN" sz="2000" b="1" dirty="0"/>
              <a:t>Side Volume will be counted for LOB @5%</a:t>
            </a:r>
          </a:p>
          <a:p>
            <a:pPr marL="342900" indent="-342900">
              <a:buFont typeface="+mj-lt"/>
              <a:buAutoNum type="arabicPeriod"/>
            </a:pPr>
            <a:endParaRPr lang="en-IN" sz="2000" b="1" dirty="0"/>
          </a:p>
          <a:p>
            <a:pPr marL="342900" indent="-342900">
              <a:buFont typeface="+mj-lt"/>
              <a:buAutoNum type="arabicPeriod"/>
            </a:pPr>
            <a:r>
              <a:rPr lang="en-IN" sz="2000" b="1" dirty="0"/>
              <a:t>LOB Point Value will be increased from Rs. 1.85/- to Rs. 2.25/- </a:t>
            </a:r>
            <a:r>
              <a:rPr lang="en-IN" sz="2000" b="1" dirty="0" err="1"/>
              <a:t>Approx</a:t>
            </a:r>
            <a:r>
              <a:rPr lang="en-IN" sz="2000" b="1" dirty="0"/>
              <a:t> &amp;</a:t>
            </a:r>
            <a:r>
              <a:rPr lang="en-IN" b="1" dirty="0"/>
              <a:t> may be more</a:t>
            </a:r>
          </a:p>
          <a:p>
            <a:pPr marL="342900" indent="-342900">
              <a:buAutoNum type="arabicPeriod"/>
            </a:pPr>
            <a:endParaRPr lang="en-IN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FAB9D0A-0E86-41F4-A4FB-FDFC38D4DB6E}"/>
              </a:ext>
            </a:extLst>
          </p:cNvPr>
          <p:cNvSpPr txBox="1"/>
          <p:nvPr/>
        </p:nvSpPr>
        <p:spPr>
          <a:xfrm>
            <a:off x="3443343" y="2471143"/>
            <a:ext cx="5846466" cy="2308324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i-IN" sz="7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जो</a:t>
            </a:r>
            <a:r>
              <a:rPr lang="en-IN" sz="7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LOB</a:t>
            </a:r>
            <a:r>
              <a:rPr lang="hi-IN" sz="7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लेगा </a:t>
            </a:r>
            <a:endParaRPr lang="en-IN" sz="7200" b="1" u="sng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hi-IN" sz="7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वही </a:t>
            </a:r>
            <a:r>
              <a:rPr lang="en-IN" sz="7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LOB </a:t>
            </a:r>
            <a:r>
              <a:rPr lang="hi-IN" sz="7200" b="1" u="sng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देगा</a:t>
            </a:r>
            <a:endParaRPr lang="en-IN" sz="7200" b="1" u="sng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781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D80528A9-03FB-47E1-AF9B-D55B81CAE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Points Values of all Vestige Incomes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8424090-894F-427E-8606-6664EB643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0"/>
            <a:ext cx="972416" cy="79398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664FCE9-F12E-4FA3-9355-C3B9611DDBCB}"/>
              </a:ext>
            </a:extLst>
          </p:cNvPr>
          <p:cNvGrpSpPr/>
          <p:nvPr/>
        </p:nvGrpSpPr>
        <p:grpSpPr>
          <a:xfrm>
            <a:off x="10933043" y="0"/>
            <a:ext cx="1227112" cy="843184"/>
            <a:chOff x="10933043" y="0"/>
            <a:chExt cx="1227112" cy="84318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00AFE7CE-A431-413A-A08D-DA75AF082AAE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5760A3BC-BD75-4B80-93F8-7B9C44952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graphicFrame>
        <p:nvGraphicFramePr>
          <p:cNvPr id="9" name="Table 24">
            <a:extLst>
              <a:ext uri="{FF2B5EF4-FFF2-40B4-BE49-F238E27FC236}">
                <a16:creationId xmlns:a16="http://schemas.microsoft.com/office/drawing/2014/main" xmlns="" id="{41FAD441-4B83-4496-A61C-F274093C45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85575050"/>
              </p:ext>
            </p:extLst>
          </p:nvPr>
        </p:nvGraphicFramePr>
        <p:xfrm>
          <a:off x="331304" y="779592"/>
          <a:ext cx="6891131" cy="6078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5619">
                  <a:extLst>
                    <a:ext uri="{9D8B030D-6E8A-4147-A177-3AD203B41FA5}">
                      <a16:colId xmlns:a16="http://schemas.microsoft.com/office/drawing/2014/main" xmlns="" val="275146941"/>
                    </a:ext>
                  </a:extLst>
                </a:gridCol>
                <a:gridCol w="2695512">
                  <a:extLst>
                    <a:ext uri="{9D8B030D-6E8A-4147-A177-3AD203B41FA5}">
                      <a16:colId xmlns:a16="http://schemas.microsoft.com/office/drawing/2014/main" xmlns="" val="3421404826"/>
                    </a:ext>
                  </a:extLst>
                </a:gridCol>
              </a:tblGrid>
              <a:tr h="448973">
                <a:tc gridSpan="2"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Average Point Value of 6 Months Data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9517347"/>
                  </a:ext>
                </a:extLst>
              </a:tr>
              <a:tr h="448973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INCOME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POINT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81239670"/>
                  </a:ext>
                </a:extLst>
              </a:tr>
              <a:tr h="518046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Dir Bonus Point </a:t>
                      </a:r>
                      <a:r>
                        <a:rPr lang="en-IN" sz="24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Rs. 1.25/-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03842851"/>
                  </a:ext>
                </a:extLst>
              </a:tr>
              <a:tr h="863410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Team Building Bonus </a:t>
                      </a:r>
                      <a:r>
                        <a:rPr lang="en-IN" sz="24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Rs. 0.37/-</a:t>
                      </a:r>
                    </a:p>
                    <a:p>
                      <a:pPr algn="ctr"/>
                      <a:r>
                        <a:rPr lang="en-IN" sz="2400" b="1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Expected Rs. 0.90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11191338"/>
                  </a:ext>
                </a:extLst>
              </a:tr>
              <a:tr h="863410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Business Building Bonus </a:t>
                      </a:r>
                      <a:r>
                        <a:rPr lang="en-IN" sz="24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Rs. 0.84/-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24484796"/>
                  </a:ext>
                </a:extLst>
              </a:tr>
              <a:tr h="863410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Leadership Building Bonus </a:t>
                      </a:r>
                      <a:r>
                        <a:rPr lang="en-IN" sz="24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Rs. 1.85/-</a:t>
                      </a:r>
                    </a:p>
                    <a:p>
                      <a:pPr algn="ctr"/>
                      <a:r>
                        <a:rPr lang="en-IN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Expected Rs. 2.25</a:t>
                      </a:r>
                      <a:endParaRPr lang="en-IN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8106462"/>
                  </a:ext>
                </a:extLst>
              </a:tr>
              <a:tr h="518046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Travel Fund </a:t>
                      </a:r>
                      <a:r>
                        <a:rPr lang="en-IN" sz="24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Rs. 0.24/-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14905816"/>
                  </a:ext>
                </a:extLst>
              </a:tr>
              <a:tr h="518046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Car Fund </a:t>
                      </a:r>
                      <a:r>
                        <a:rPr lang="en-IN" sz="24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Rs. 0.36/-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7605995"/>
                  </a:ext>
                </a:extLst>
              </a:tr>
              <a:tr h="518046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House Fund </a:t>
                      </a:r>
                      <a:r>
                        <a:rPr lang="en-IN" sz="24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Rs. 0.34/-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6890254"/>
                  </a:ext>
                </a:extLst>
              </a:tr>
              <a:tr h="518046">
                <a:tc>
                  <a:txBody>
                    <a:bodyPr/>
                    <a:lstStyle/>
                    <a:p>
                      <a:pPr algn="l"/>
                      <a:r>
                        <a:rPr lang="en-IN" sz="2000" dirty="0"/>
                        <a:t>Elite Club Bonus </a:t>
                      </a:r>
                      <a:r>
                        <a:rPr lang="en-IN" sz="24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Rs. 0.60/-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1103302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DB18763-E77E-4214-B709-C1CCD0A8DC13}"/>
              </a:ext>
            </a:extLst>
          </p:cNvPr>
          <p:cNvSpPr txBox="1"/>
          <p:nvPr/>
        </p:nvSpPr>
        <p:spPr>
          <a:xfrm>
            <a:off x="7454058" y="2904172"/>
            <a:ext cx="4565662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Values depend on </a:t>
            </a:r>
            <a:r>
              <a:rPr lang="en-IN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Month Turnover</a:t>
            </a:r>
            <a:r>
              <a:rPr lang="en-I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IN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Qualifiers</a:t>
            </a:r>
            <a:r>
              <a:rPr lang="en-I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same month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7C274BF-3ADC-40F1-A4F4-FE24812BE844}"/>
              </a:ext>
            </a:extLst>
          </p:cNvPr>
          <p:cNvSpPr txBox="1"/>
          <p:nvPr/>
        </p:nvSpPr>
        <p:spPr>
          <a:xfrm>
            <a:off x="7454058" y="900074"/>
            <a:ext cx="4565662" cy="181588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Crore Pool Income</a:t>
            </a:r>
          </a:p>
          <a:p>
            <a:pPr algn="ctr"/>
            <a:r>
              <a:rPr lang="en-I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Value – </a:t>
            </a:r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0.24/-</a:t>
            </a:r>
            <a:r>
              <a:rPr lang="en-I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Expected Point Value </a:t>
            </a:r>
          </a:p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Rs. 0.32/-</a:t>
            </a:r>
            <a:r>
              <a:rPr lang="en-I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384654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F8B7478-4C14-4FDC-B5F5-37A1A8AC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TBB @3% for Bronze Directors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BBEBA1-067D-461E-BBCB-2808892CF1BC}"/>
              </a:ext>
            </a:extLst>
          </p:cNvPr>
          <p:cNvSpPr txBox="1"/>
          <p:nvPr/>
        </p:nvSpPr>
        <p:spPr>
          <a:xfrm>
            <a:off x="4816418" y="862840"/>
            <a:ext cx="738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highlight>
                  <a:srgbClr val="FFFF00"/>
                </a:highlight>
              </a:rPr>
              <a:t>Bronze Director have to do 2600 PV in a month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11C7FE-8A1B-4A46-9A8D-684A13F81063}"/>
              </a:ext>
            </a:extLst>
          </p:cNvPr>
          <p:cNvSpPr txBox="1"/>
          <p:nvPr/>
        </p:nvSpPr>
        <p:spPr>
          <a:xfrm>
            <a:off x="5605672" y="1359556"/>
            <a:ext cx="5976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11% Leg’s PV will also be add in your qualification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739A01FA-9F49-4CF0-AFE5-168D6DED7FBC}"/>
              </a:ext>
            </a:extLst>
          </p:cNvPr>
          <p:cNvGrpSpPr/>
          <p:nvPr/>
        </p:nvGrpSpPr>
        <p:grpSpPr>
          <a:xfrm>
            <a:off x="7977190" y="1852430"/>
            <a:ext cx="3724480" cy="3024370"/>
            <a:chOff x="4714876" y="2214554"/>
            <a:chExt cx="4214810" cy="3500462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xmlns="" id="{A9E65F2A-5B10-4F90-9047-ED60C09F4687}"/>
                </a:ext>
              </a:extLst>
            </p:cNvPr>
            <p:cNvCxnSpPr>
              <a:cxnSpLocks/>
              <a:stCxn id="36" idx="3"/>
              <a:endCxn id="37" idx="7"/>
            </p:cNvCxnSpPr>
            <p:nvPr/>
          </p:nvCxnSpPr>
          <p:spPr>
            <a:xfrm rot="5400000">
              <a:off x="5646109" y="3642262"/>
              <a:ext cx="570017" cy="39755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D380164B-0854-4E12-818D-9558C71F5CCF}"/>
                </a:ext>
              </a:extLst>
            </p:cNvPr>
            <p:cNvGrpSpPr/>
            <p:nvPr/>
          </p:nvGrpSpPr>
          <p:grpSpPr>
            <a:xfrm>
              <a:off x="5000628" y="2214554"/>
              <a:ext cx="3571900" cy="3071834"/>
              <a:chOff x="5000628" y="2214554"/>
              <a:chExt cx="3571900" cy="3071834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xmlns="" id="{21ACA438-CB4C-4D82-8C95-B1F07B25F805}"/>
                  </a:ext>
                </a:extLst>
              </p:cNvPr>
              <p:cNvSpPr/>
              <p:nvPr/>
            </p:nvSpPr>
            <p:spPr>
              <a:xfrm>
                <a:off x="5857884" y="2214554"/>
                <a:ext cx="1857388" cy="1571636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xmlns="" id="{D828F602-9647-4E23-8FD7-4570B970890F}"/>
                  </a:ext>
                </a:extLst>
              </p:cNvPr>
              <p:cNvSpPr/>
              <p:nvPr/>
            </p:nvSpPr>
            <p:spPr>
              <a:xfrm>
                <a:off x="5000628" y="4000504"/>
                <a:ext cx="857256" cy="857256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xmlns="" id="{3BA80FCD-3AF7-4B22-9FB8-653A4EF4A9D5}"/>
                  </a:ext>
                </a:extLst>
              </p:cNvPr>
              <p:cNvSpPr/>
              <p:nvPr/>
            </p:nvSpPr>
            <p:spPr>
              <a:xfrm>
                <a:off x="6357950" y="4429132"/>
                <a:ext cx="857256" cy="857256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22939B24-FF72-4472-848F-C46D76EA7437}"/>
                  </a:ext>
                </a:extLst>
              </p:cNvPr>
              <p:cNvSpPr/>
              <p:nvPr/>
            </p:nvSpPr>
            <p:spPr>
              <a:xfrm>
                <a:off x="7715272" y="4000504"/>
                <a:ext cx="857256" cy="857256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xmlns="" id="{C1BFBCC3-3099-47C6-95BD-C8D37C8432EB}"/>
                  </a:ext>
                </a:extLst>
              </p:cNvPr>
              <p:cNvCxnSpPr>
                <a:cxnSpLocks/>
                <a:endCxn id="38" idx="0"/>
              </p:cNvCxnSpPr>
              <p:nvPr/>
            </p:nvCxnSpPr>
            <p:spPr>
              <a:xfrm rot="5400000">
                <a:off x="6465850" y="4108404"/>
                <a:ext cx="641456" cy="158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xmlns="" id="{CEE3B8CC-53DA-48D6-97AB-5C93FDA9247C}"/>
                  </a:ext>
                </a:extLst>
              </p:cNvPr>
              <p:cNvCxnSpPr>
                <a:cxnSpLocks/>
                <a:endCxn id="39" idx="1"/>
              </p:cNvCxnSpPr>
              <p:nvPr/>
            </p:nvCxnSpPr>
            <p:spPr>
              <a:xfrm rot="16200000" flipH="1">
                <a:off x="7358876" y="3644108"/>
                <a:ext cx="625608" cy="33826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96999472-EC7E-445A-9666-64B838D5D205}"/>
                  </a:ext>
                </a:extLst>
              </p:cNvPr>
              <p:cNvSpPr txBox="1"/>
              <p:nvPr/>
            </p:nvSpPr>
            <p:spPr>
              <a:xfrm>
                <a:off x="5993669" y="2699282"/>
                <a:ext cx="1500199" cy="534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BRONZE</a:t>
                </a:r>
                <a:endParaRPr lang="en-U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5811A45C-A63C-4A20-8571-B398AE733F31}"/>
                  </a:ext>
                </a:extLst>
              </p:cNvPr>
              <p:cNvSpPr txBox="1"/>
              <p:nvPr/>
            </p:nvSpPr>
            <p:spPr>
              <a:xfrm>
                <a:off x="5072066" y="4130109"/>
                <a:ext cx="7143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A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A42F6EAB-1F09-44CC-8692-0678B3C43356}"/>
                  </a:ext>
                </a:extLst>
              </p:cNvPr>
              <p:cNvSpPr txBox="1"/>
              <p:nvPr/>
            </p:nvSpPr>
            <p:spPr>
              <a:xfrm>
                <a:off x="6429388" y="4558737"/>
                <a:ext cx="7143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B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53720D60-8145-4C81-94CE-714B42E3F2CE}"/>
                  </a:ext>
                </a:extLst>
              </p:cNvPr>
              <p:cNvSpPr txBox="1"/>
              <p:nvPr/>
            </p:nvSpPr>
            <p:spPr>
              <a:xfrm>
                <a:off x="7786710" y="4143380"/>
                <a:ext cx="7143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C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308974F4-B8D1-4FBB-8145-BDB5CC2DABFB}"/>
                </a:ext>
              </a:extLst>
            </p:cNvPr>
            <p:cNvGrpSpPr/>
            <p:nvPr/>
          </p:nvGrpSpPr>
          <p:grpSpPr>
            <a:xfrm>
              <a:off x="4714876" y="2643182"/>
              <a:ext cx="4214810" cy="3071834"/>
              <a:chOff x="4714876" y="2643182"/>
              <a:chExt cx="4214810" cy="3071834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B2493EFB-5700-456E-9F26-D16A287748B3}"/>
                  </a:ext>
                </a:extLst>
              </p:cNvPr>
              <p:cNvSpPr txBox="1"/>
              <p:nvPr/>
            </p:nvSpPr>
            <p:spPr>
              <a:xfrm>
                <a:off x="7572396" y="2643182"/>
                <a:ext cx="12858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100 PV</a:t>
                </a:r>
                <a:endParaRPr lang="en-US" sz="2000" b="1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C9AB1A59-BE8A-4B35-8D34-3C2F7612AA4D}"/>
                  </a:ext>
                </a:extLst>
              </p:cNvPr>
              <p:cNvSpPr txBox="1"/>
              <p:nvPr/>
            </p:nvSpPr>
            <p:spPr>
              <a:xfrm>
                <a:off x="7643834" y="4886278"/>
                <a:ext cx="12858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700 PV</a:t>
                </a:r>
                <a:endParaRPr lang="en-US" sz="2000" b="1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83EF7096-70C6-4C6C-8206-3BA55AB379DD}"/>
                  </a:ext>
                </a:extLst>
              </p:cNvPr>
              <p:cNvSpPr txBox="1"/>
              <p:nvPr/>
            </p:nvSpPr>
            <p:spPr>
              <a:xfrm>
                <a:off x="6215106" y="5314906"/>
                <a:ext cx="12858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800 PV</a:t>
                </a:r>
                <a:endParaRPr lang="en-US" sz="2000" b="1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3B2AC090-669D-4D5D-AA9A-53A73EC45D90}"/>
                  </a:ext>
                </a:extLst>
              </p:cNvPr>
              <p:cNvSpPr txBox="1"/>
              <p:nvPr/>
            </p:nvSpPr>
            <p:spPr>
              <a:xfrm>
                <a:off x="4714876" y="4857760"/>
                <a:ext cx="12858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1000 PV</a:t>
                </a:r>
                <a:endParaRPr lang="en-US" sz="2000" b="1" dirty="0"/>
              </a:p>
            </p:txBody>
          </p: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04AE6BD-C7F3-4252-BBD3-6A9E54B0D79F}"/>
              </a:ext>
            </a:extLst>
          </p:cNvPr>
          <p:cNvSpPr txBox="1"/>
          <p:nvPr/>
        </p:nvSpPr>
        <p:spPr>
          <a:xfrm>
            <a:off x="5134906" y="2085829"/>
            <a:ext cx="274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PV = 2600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FA76BFC-1194-4CCA-A089-B407090E485F}"/>
              </a:ext>
            </a:extLst>
          </p:cNvPr>
          <p:cNvSpPr txBox="1"/>
          <p:nvPr/>
        </p:nvSpPr>
        <p:spPr>
          <a:xfrm>
            <a:off x="5016552" y="2703520"/>
            <a:ext cx="3119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PB   = 2600x18x4%</a:t>
            </a:r>
          </a:p>
          <a:p>
            <a:r>
              <a:rPr lang="en-IN" sz="2400" dirty="0"/>
              <a:t>        = Rs. 1872/-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8FCACAD-CEEE-4B92-99AA-D49364B6DB95}"/>
              </a:ext>
            </a:extLst>
          </p:cNvPr>
          <p:cNvSpPr txBox="1"/>
          <p:nvPr/>
        </p:nvSpPr>
        <p:spPr>
          <a:xfrm>
            <a:off x="5036856" y="3601254"/>
            <a:ext cx="3100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BDB = 2600x18x6%</a:t>
            </a:r>
          </a:p>
          <a:p>
            <a:r>
              <a:rPr lang="en-IN" sz="2400" dirty="0"/>
              <a:t>         = 2808x1.25/-</a:t>
            </a:r>
          </a:p>
          <a:p>
            <a:r>
              <a:rPr lang="en-IN" sz="2400" dirty="0"/>
              <a:t>         = Rs. 3510/-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5F06159-8426-40D2-9D96-D0C24DF1A21E}"/>
              </a:ext>
            </a:extLst>
          </p:cNvPr>
          <p:cNvSpPr txBox="1"/>
          <p:nvPr/>
        </p:nvSpPr>
        <p:spPr>
          <a:xfrm>
            <a:off x="4956313" y="4877545"/>
            <a:ext cx="4346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TBB = 2600x18x6%</a:t>
            </a:r>
          </a:p>
          <a:p>
            <a:r>
              <a:rPr lang="en-IN" sz="2400" dirty="0"/>
              <a:t>         = 2808x.90/- = Rs. 2527/-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AF27D68-10DD-4629-B0C3-61D824022BDD}"/>
              </a:ext>
            </a:extLst>
          </p:cNvPr>
          <p:cNvSpPr txBox="1"/>
          <p:nvPr/>
        </p:nvSpPr>
        <p:spPr>
          <a:xfrm>
            <a:off x="5171109" y="5722049"/>
            <a:ext cx="6467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Cheque = 1872+3510+2527 = </a:t>
            </a:r>
            <a:r>
              <a:rPr lang="en-IN" sz="3600" b="1" dirty="0">
                <a:highlight>
                  <a:srgbClr val="00FFFF"/>
                </a:highlight>
              </a:rPr>
              <a:t>7909/-</a:t>
            </a:r>
            <a:r>
              <a:rPr lang="en-IN" sz="2400" dirty="0"/>
              <a:t> 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91B9EA7A-DBD9-4CB4-B302-3EEF7DC5C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0"/>
            <a:ext cx="972416" cy="793988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BB4E777E-178D-4CB2-8F9F-21EADA7BF895}"/>
              </a:ext>
            </a:extLst>
          </p:cNvPr>
          <p:cNvGrpSpPr/>
          <p:nvPr/>
        </p:nvGrpSpPr>
        <p:grpSpPr>
          <a:xfrm>
            <a:off x="10933043" y="0"/>
            <a:ext cx="1227112" cy="843184"/>
            <a:chOff x="10933043" y="0"/>
            <a:chExt cx="1227112" cy="843184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xmlns="" id="{AF11AFC2-93DC-4870-89D7-87B2365A0659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xmlns="" id="{4D8BBA7C-E93D-4B8E-AFFB-DC160B43A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C2FE90B-320F-4FEA-B57F-D3B2BE464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03" y="793988"/>
            <a:ext cx="4757183" cy="606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4130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BBEBA1-067D-461E-BBCB-2808892CF1BC}"/>
              </a:ext>
            </a:extLst>
          </p:cNvPr>
          <p:cNvSpPr txBox="1"/>
          <p:nvPr/>
        </p:nvSpPr>
        <p:spPr>
          <a:xfrm>
            <a:off x="4816418" y="862840"/>
            <a:ext cx="738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highlight>
                  <a:srgbClr val="FFFF00"/>
                </a:highlight>
              </a:rPr>
              <a:t>Income of Fast Bronze Director by 4500 PV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11C7FE-8A1B-4A46-9A8D-684A13F81063}"/>
              </a:ext>
            </a:extLst>
          </p:cNvPr>
          <p:cNvSpPr txBox="1"/>
          <p:nvPr/>
        </p:nvSpPr>
        <p:spPr>
          <a:xfrm>
            <a:off x="5605672" y="1359556"/>
            <a:ext cx="5976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11% Leg’s PV will also be add in your qualification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739A01FA-9F49-4CF0-AFE5-168D6DED7FBC}"/>
              </a:ext>
            </a:extLst>
          </p:cNvPr>
          <p:cNvGrpSpPr/>
          <p:nvPr/>
        </p:nvGrpSpPr>
        <p:grpSpPr>
          <a:xfrm>
            <a:off x="7977190" y="1852430"/>
            <a:ext cx="3724480" cy="3078789"/>
            <a:chOff x="4714876" y="2214554"/>
            <a:chExt cx="4214810" cy="3563447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xmlns="" id="{A9E65F2A-5B10-4F90-9047-ED60C09F4687}"/>
                </a:ext>
              </a:extLst>
            </p:cNvPr>
            <p:cNvCxnSpPr>
              <a:cxnSpLocks/>
              <a:stCxn id="36" idx="3"/>
              <a:endCxn id="37" idx="7"/>
            </p:cNvCxnSpPr>
            <p:nvPr/>
          </p:nvCxnSpPr>
          <p:spPr>
            <a:xfrm rot="5400000">
              <a:off x="5646109" y="3642262"/>
              <a:ext cx="570017" cy="39755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D380164B-0854-4E12-818D-9558C71F5CCF}"/>
                </a:ext>
              </a:extLst>
            </p:cNvPr>
            <p:cNvGrpSpPr/>
            <p:nvPr/>
          </p:nvGrpSpPr>
          <p:grpSpPr>
            <a:xfrm>
              <a:off x="5000628" y="2214554"/>
              <a:ext cx="3571900" cy="3071834"/>
              <a:chOff x="5000628" y="2214554"/>
              <a:chExt cx="3571900" cy="3071834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xmlns="" id="{21ACA438-CB4C-4D82-8C95-B1F07B25F805}"/>
                  </a:ext>
                </a:extLst>
              </p:cNvPr>
              <p:cNvSpPr/>
              <p:nvPr/>
            </p:nvSpPr>
            <p:spPr>
              <a:xfrm>
                <a:off x="5857884" y="2214554"/>
                <a:ext cx="1857388" cy="1571636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xmlns="" id="{D828F602-9647-4E23-8FD7-4570B970890F}"/>
                  </a:ext>
                </a:extLst>
              </p:cNvPr>
              <p:cNvSpPr/>
              <p:nvPr/>
            </p:nvSpPr>
            <p:spPr>
              <a:xfrm>
                <a:off x="5000628" y="4000504"/>
                <a:ext cx="857256" cy="857256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xmlns="" id="{3BA80FCD-3AF7-4B22-9FB8-653A4EF4A9D5}"/>
                  </a:ext>
                </a:extLst>
              </p:cNvPr>
              <p:cNvSpPr/>
              <p:nvPr/>
            </p:nvSpPr>
            <p:spPr>
              <a:xfrm>
                <a:off x="6357950" y="4429132"/>
                <a:ext cx="857256" cy="857256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22939B24-FF72-4472-848F-C46D76EA7437}"/>
                  </a:ext>
                </a:extLst>
              </p:cNvPr>
              <p:cNvSpPr/>
              <p:nvPr/>
            </p:nvSpPr>
            <p:spPr>
              <a:xfrm>
                <a:off x="7715272" y="4000504"/>
                <a:ext cx="857256" cy="857256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xmlns="" id="{C1BFBCC3-3099-47C6-95BD-C8D37C8432EB}"/>
                  </a:ext>
                </a:extLst>
              </p:cNvPr>
              <p:cNvCxnSpPr>
                <a:cxnSpLocks/>
                <a:endCxn id="38" idx="0"/>
              </p:cNvCxnSpPr>
              <p:nvPr/>
            </p:nvCxnSpPr>
            <p:spPr>
              <a:xfrm rot="5400000">
                <a:off x="6465850" y="4108404"/>
                <a:ext cx="641456" cy="158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xmlns="" id="{CEE3B8CC-53DA-48D6-97AB-5C93FDA9247C}"/>
                  </a:ext>
                </a:extLst>
              </p:cNvPr>
              <p:cNvCxnSpPr>
                <a:cxnSpLocks/>
                <a:endCxn id="39" idx="1"/>
              </p:cNvCxnSpPr>
              <p:nvPr/>
            </p:nvCxnSpPr>
            <p:spPr>
              <a:xfrm rot="16200000" flipH="1">
                <a:off x="7358876" y="3644108"/>
                <a:ext cx="625608" cy="33826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96999472-EC7E-445A-9666-64B838D5D205}"/>
                  </a:ext>
                </a:extLst>
              </p:cNvPr>
              <p:cNvSpPr txBox="1"/>
              <p:nvPr/>
            </p:nvSpPr>
            <p:spPr>
              <a:xfrm>
                <a:off x="5993669" y="2699282"/>
                <a:ext cx="1500199" cy="534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BRONZE</a:t>
                </a:r>
                <a:endParaRPr lang="en-U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5811A45C-A63C-4A20-8571-B398AE733F31}"/>
                  </a:ext>
                </a:extLst>
              </p:cNvPr>
              <p:cNvSpPr txBox="1"/>
              <p:nvPr/>
            </p:nvSpPr>
            <p:spPr>
              <a:xfrm>
                <a:off x="5072066" y="4130109"/>
                <a:ext cx="7143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A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A42F6EAB-1F09-44CC-8692-0678B3C43356}"/>
                  </a:ext>
                </a:extLst>
              </p:cNvPr>
              <p:cNvSpPr txBox="1"/>
              <p:nvPr/>
            </p:nvSpPr>
            <p:spPr>
              <a:xfrm>
                <a:off x="6429388" y="4558737"/>
                <a:ext cx="7143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B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53720D60-8145-4C81-94CE-714B42E3F2CE}"/>
                  </a:ext>
                </a:extLst>
              </p:cNvPr>
              <p:cNvSpPr txBox="1"/>
              <p:nvPr/>
            </p:nvSpPr>
            <p:spPr>
              <a:xfrm>
                <a:off x="7786710" y="4143380"/>
                <a:ext cx="7143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C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308974F4-B8D1-4FBB-8145-BDB5CC2DABFB}"/>
                </a:ext>
              </a:extLst>
            </p:cNvPr>
            <p:cNvGrpSpPr/>
            <p:nvPr/>
          </p:nvGrpSpPr>
          <p:grpSpPr>
            <a:xfrm>
              <a:off x="4714876" y="2643182"/>
              <a:ext cx="4214810" cy="3134819"/>
              <a:chOff x="4714876" y="2643182"/>
              <a:chExt cx="4214810" cy="31348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B2493EFB-5700-456E-9F26-D16A287748B3}"/>
                  </a:ext>
                </a:extLst>
              </p:cNvPr>
              <p:cNvSpPr txBox="1"/>
              <p:nvPr/>
            </p:nvSpPr>
            <p:spPr>
              <a:xfrm>
                <a:off x="7572396" y="2643182"/>
                <a:ext cx="1285852" cy="463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300 PV</a:t>
                </a:r>
                <a:endParaRPr lang="en-US" sz="2000" b="1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C9AB1A59-BE8A-4B35-8D34-3C2F7612AA4D}"/>
                  </a:ext>
                </a:extLst>
              </p:cNvPr>
              <p:cNvSpPr txBox="1"/>
              <p:nvPr/>
            </p:nvSpPr>
            <p:spPr>
              <a:xfrm>
                <a:off x="7643834" y="4886278"/>
                <a:ext cx="1285852" cy="463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1000 PV</a:t>
                </a:r>
                <a:endParaRPr lang="en-US" sz="2000" b="1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83EF7096-70C6-4C6C-8206-3BA55AB379DD}"/>
                  </a:ext>
                </a:extLst>
              </p:cNvPr>
              <p:cNvSpPr txBox="1"/>
              <p:nvPr/>
            </p:nvSpPr>
            <p:spPr>
              <a:xfrm>
                <a:off x="6215106" y="5314906"/>
                <a:ext cx="1285852" cy="463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1700 PV</a:t>
                </a:r>
                <a:endParaRPr lang="en-US" sz="2000" b="1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3B2AC090-669D-4D5D-AA9A-53A73EC45D90}"/>
                  </a:ext>
                </a:extLst>
              </p:cNvPr>
              <p:cNvSpPr txBox="1"/>
              <p:nvPr/>
            </p:nvSpPr>
            <p:spPr>
              <a:xfrm>
                <a:off x="4714876" y="4857760"/>
                <a:ext cx="1285852" cy="463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1500 PV</a:t>
                </a:r>
                <a:endParaRPr lang="en-US" sz="2000" b="1" dirty="0"/>
              </a:p>
            </p:txBody>
          </p: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04AE6BD-C7F3-4252-BBD3-6A9E54B0D79F}"/>
              </a:ext>
            </a:extLst>
          </p:cNvPr>
          <p:cNvSpPr txBox="1"/>
          <p:nvPr/>
        </p:nvSpPr>
        <p:spPr>
          <a:xfrm>
            <a:off x="5134906" y="2085829"/>
            <a:ext cx="274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PV = 4500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FA76BFC-1194-4CCA-A089-B407090E485F}"/>
              </a:ext>
            </a:extLst>
          </p:cNvPr>
          <p:cNvSpPr txBox="1"/>
          <p:nvPr/>
        </p:nvSpPr>
        <p:spPr>
          <a:xfrm>
            <a:off x="5016552" y="2703520"/>
            <a:ext cx="3119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PB   = 4500x18x5%</a:t>
            </a:r>
          </a:p>
          <a:p>
            <a:r>
              <a:rPr lang="en-IN" sz="2400" dirty="0"/>
              <a:t>        = Rs. 4050/-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8FCACAD-CEEE-4B92-99AA-D49364B6DB95}"/>
              </a:ext>
            </a:extLst>
          </p:cNvPr>
          <p:cNvSpPr txBox="1"/>
          <p:nvPr/>
        </p:nvSpPr>
        <p:spPr>
          <a:xfrm>
            <a:off x="5036856" y="3601254"/>
            <a:ext cx="3100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BDB = 4500x18x6%</a:t>
            </a:r>
          </a:p>
          <a:p>
            <a:r>
              <a:rPr lang="en-IN" sz="2400" dirty="0"/>
              <a:t>         = 4860x1.25/-</a:t>
            </a:r>
          </a:p>
          <a:p>
            <a:r>
              <a:rPr lang="en-IN" sz="2400" dirty="0"/>
              <a:t>         = Rs. 6075/-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5F06159-8426-40D2-9D96-D0C24DF1A21E}"/>
              </a:ext>
            </a:extLst>
          </p:cNvPr>
          <p:cNvSpPr txBox="1"/>
          <p:nvPr/>
        </p:nvSpPr>
        <p:spPr>
          <a:xfrm>
            <a:off x="4956313" y="4877545"/>
            <a:ext cx="3100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TBB  = 4860x.90/-</a:t>
            </a:r>
          </a:p>
          <a:p>
            <a:r>
              <a:rPr lang="en-IN" sz="2400" dirty="0"/>
              <a:t>         = Rs. 4374/-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AF27D68-10DD-4629-B0C3-61D824022BDD}"/>
              </a:ext>
            </a:extLst>
          </p:cNvPr>
          <p:cNvSpPr txBox="1"/>
          <p:nvPr/>
        </p:nvSpPr>
        <p:spPr>
          <a:xfrm>
            <a:off x="5277126" y="5893181"/>
            <a:ext cx="7034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Cheque = 4050+6075+4374 = </a:t>
            </a:r>
            <a:r>
              <a:rPr lang="en-IN" sz="3600" b="1" dirty="0">
                <a:highlight>
                  <a:srgbClr val="00FFFF"/>
                </a:highlight>
              </a:rPr>
              <a:t>14499/-</a:t>
            </a:r>
            <a:r>
              <a:rPr lang="en-IN" sz="2400" dirty="0"/>
              <a:t> </a:t>
            </a: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xmlns="" id="{A32D3720-FCEC-4A10-A32C-D9F454DA6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TBB @3% for Bronze Directors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B1D009F0-93A0-41BE-8027-CB796BD98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1"/>
            <a:ext cx="972416" cy="79398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xmlns="" id="{FD007CBB-F5A5-4FDE-A707-62B5B6CE7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03" y="795572"/>
            <a:ext cx="4819221" cy="6049175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00FC9B09-C94D-4654-87C0-72ABABD3863C}"/>
              </a:ext>
            </a:extLst>
          </p:cNvPr>
          <p:cNvGrpSpPr/>
          <p:nvPr/>
        </p:nvGrpSpPr>
        <p:grpSpPr>
          <a:xfrm>
            <a:off x="10933043" y="0"/>
            <a:ext cx="1227112" cy="843184"/>
            <a:chOff x="10933043" y="0"/>
            <a:chExt cx="1227112" cy="84318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xmlns="" id="{BA8BEA2B-33D0-4162-A687-FE25FACAEF2A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xmlns="" id="{01459835-D6C2-4D3A-951B-459253812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596038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F8B7478-4C14-4FDC-B5F5-37A1A8AC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TBB @3% &amp; LOB Effects for Silver Directors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BBEBA1-067D-461E-BBCB-2808892CF1BC}"/>
              </a:ext>
            </a:extLst>
          </p:cNvPr>
          <p:cNvSpPr txBox="1"/>
          <p:nvPr/>
        </p:nvSpPr>
        <p:spPr>
          <a:xfrm>
            <a:off x="4972325" y="809832"/>
            <a:ext cx="6878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Silver Director have to do 2100 Side PV in a month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11C7FE-8A1B-4A46-9A8D-684A13F81063}"/>
              </a:ext>
            </a:extLst>
          </p:cNvPr>
          <p:cNvSpPr txBox="1"/>
          <p:nvPr/>
        </p:nvSpPr>
        <p:spPr>
          <a:xfrm>
            <a:off x="5459900" y="1346304"/>
            <a:ext cx="5976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11% Leg’s PV will also be add in your qualification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739A01FA-9F49-4CF0-AFE5-168D6DED7FBC}"/>
              </a:ext>
            </a:extLst>
          </p:cNvPr>
          <p:cNvGrpSpPr/>
          <p:nvPr/>
        </p:nvGrpSpPr>
        <p:grpSpPr>
          <a:xfrm>
            <a:off x="7977190" y="1852430"/>
            <a:ext cx="3724480" cy="3078789"/>
            <a:chOff x="4714876" y="2214554"/>
            <a:chExt cx="4214810" cy="3563447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xmlns="" id="{A9E65F2A-5B10-4F90-9047-ED60C09F4687}"/>
                </a:ext>
              </a:extLst>
            </p:cNvPr>
            <p:cNvCxnSpPr>
              <a:cxnSpLocks/>
              <a:stCxn id="36" idx="3"/>
              <a:endCxn id="37" idx="7"/>
            </p:cNvCxnSpPr>
            <p:nvPr/>
          </p:nvCxnSpPr>
          <p:spPr>
            <a:xfrm rot="5400000">
              <a:off x="5646109" y="3642262"/>
              <a:ext cx="570017" cy="39755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D380164B-0854-4E12-818D-9558C71F5CCF}"/>
                </a:ext>
              </a:extLst>
            </p:cNvPr>
            <p:cNvGrpSpPr/>
            <p:nvPr/>
          </p:nvGrpSpPr>
          <p:grpSpPr>
            <a:xfrm>
              <a:off x="5000628" y="2214554"/>
              <a:ext cx="3571900" cy="3071834"/>
              <a:chOff x="5000628" y="2214554"/>
              <a:chExt cx="3571900" cy="3071834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xmlns="" id="{21ACA438-CB4C-4D82-8C95-B1F07B25F805}"/>
                  </a:ext>
                </a:extLst>
              </p:cNvPr>
              <p:cNvSpPr/>
              <p:nvPr/>
            </p:nvSpPr>
            <p:spPr>
              <a:xfrm>
                <a:off x="5857884" y="2214554"/>
                <a:ext cx="1857388" cy="1571636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xmlns="" id="{D828F602-9647-4E23-8FD7-4570B970890F}"/>
                  </a:ext>
                </a:extLst>
              </p:cNvPr>
              <p:cNvSpPr/>
              <p:nvPr/>
            </p:nvSpPr>
            <p:spPr>
              <a:xfrm>
                <a:off x="5000628" y="4000504"/>
                <a:ext cx="857256" cy="857256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xmlns="" id="{3BA80FCD-3AF7-4B22-9FB8-653A4EF4A9D5}"/>
                  </a:ext>
                </a:extLst>
              </p:cNvPr>
              <p:cNvSpPr/>
              <p:nvPr/>
            </p:nvSpPr>
            <p:spPr>
              <a:xfrm>
                <a:off x="6357950" y="4429132"/>
                <a:ext cx="857256" cy="857256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22939B24-FF72-4472-848F-C46D76EA7437}"/>
                  </a:ext>
                </a:extLst>
              </p:cNvPr>
              <p:cNvSpPr/>
              <p:nvPr/>
            </p:nvSpPr>
            <p:spPr>
              <a:xfrm>
                <a:off x="7715272" y="4000504"/>
                <a:ext cx="857256" cy="857256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xmlns="" id="{C1BFBCC3-3099-47C6-95BD-C8D37C8432EB}"/>
                  </a:ext>
                </a:extLst>
              </p:cNvPr>
              <p:cNvCxnSpPr>
                <a:cxnSpLocks/>
                <a:endCxn id="38" idx="0"/>
              </p:cNvCxnSpPr>
              <p:nvPr/>
            </p:nvCxnSpPr>
            <p:spPr>
              <a:xfrm rot="5400000">
                <a:off x="6465850" y="4108404"/>
                <a:ext cx="641456" cy="158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xmlns="" id="{CEE3B8CC-53DA-48D6-97AB-5C93FDA9247C}"/>
                  </a:ext>
                </a:extLst>
              </p:cNvPr>
              <p:cNvCxnSpPr>
                <a:cxnSpLocks/>
                <a:endCxn id="39" idx="1"/>
              </p:cNvCxnSpPr>
              <p:nvPr/>
            </p:nvCxnSpPr>
            <p:spPr>
              <a:xfrm rot="16200000" flipH="1">
                <a:off x="7358876" y="3644108"/>
                <a:ext cx="625608" cy="338268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96999472-EC7E-445A-9666-64B838D5D205}"/>
                  </a:ext>
                </a:extLst>
              </p:cNvPr>
              <p:cNvSpPr txBox="1"/>
              <p:nvPr/>
            </p:nvSpPr>
            <p:spPr>
              <a:xfrm>
                <a:off x="5993669" y="2699282"/>
                <a:ext cx="1500199" cy="534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SILVER</a:t>
                </a:r>
                <a:endParaRPr lang="en-U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5811A45C-A63C-4A20-8571-B398AE733F31}"/>
                  </a:ext>
                </a:extLst>
              </p:cNvPr>
              <p:cNvSpPr txBox="1"/>
              <p:nvPr/>
            </p:nvSpPr>
            <p:spPr>
              <a:xfrm>
                <a:off x="5072066" y="4130109"/>
                <a:ext cx="7143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A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A42F6EAB-1F09-44CC-8692-0678B3C43356}"/>
                  </a:ext>
                </a:extLst>
              </p:cNvPr>
              <p:cNvSpPr txBox="1"/>
              <p:nvPr/>
            </p:nvSpPr>
            <p:spPr>
              <a:xfrm>
                <a:off x="6429388" y="4558737"/>
                <a:ext cx="7143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B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53720D60-8145-4C81-94CE-714B42E3F2CE}"/>
                  </a:ext>
                </a:extLst>
              </p:cNvPr>
              <p:cNvSpPr txBox="1"/>
              <p:nvPr/>
            </p:nvSpPr>
            <p:spPr>
              <a:xfrm>
                <a:off x="7786710" y="4143380"/>
                <a:ext cx="7143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C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308974F4-B8D1-4FBB-8145-BDB5CC2DABFB}"/>
                </a:ext>
              </a:extLst>
            </p:cNvPr>
            <p:cNvGrpSpPr/>
            <p:nvPr/>
          </p:nvGrpSpPr>
          <p:grpSpPr>
            <a:xfrm>
              <a:off x="4714876" y="2643182"/>
              <a:ext cx="4214810" cy="3134819"/>
              <a:chOff x="4714876" y="2643182"/>
              <a:chExt cx="4214810" cy="31348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B2493EFB-5700-456E-9F26-D16A287748B3}"/>
                  </a:ext>
                </a:extLst>
              </p:cNvPr>
              <p:cNvSpPr txBox="1"/>
              <p:nvPr/>
            </p:nvSpPr>
            <p:spPr>
              <a:xfrm>
                <a:off x="7572396" y="2643182"/>
                <a:ext cx="12858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100 PV</a:t>
                </a:r>
                <a:endParaRPr lang="en-US" sz="2000" b="1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C9AB1A59-BE8A-4B35-8D34-3C2F7612AA4D}"/>
                  </a:ext>
                </a:extLst>
              </p:cNvPr>
              <p:cNvSpPr txBox="1"/>
              <p:nvPr/>
            </p:nvSpPr>
            <p:spPr>
              <a:xfrm>
                <a:off x="7643834" y="4886278"/>
                <a:ext cx="1285852" cy="463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800 PV</a:t>
                </a:r>
                <a:endParaRPr lang="en-US" sz="2000" b="1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83EF7096-70C6-4C6C-8206-3BA55AB379DD}"/>
                  </a:ext>
                </a:extLst>
              </p:cNvPr>
              <p:cNvSpPr txBox="1"/>
              <p:nvPr/>
            </p:nvSpPr>
            <p:spPr>
              <a:xfrm>
                <a:off x="6215106" y="5314906"/>
                <a:ext cx="1285852" cy="463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1200 PV</a:t>
                </a:r>
                <a:endParaRPr lang="en-US" sz="2000" b="1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3B2AC090-669D-4D5D-AA9A-53A73EC45D90}"/>
                  </a:ext>
                </a:extLst>
              </p:cNvPr>
              <p:cNvSpPr txBox="1"/>
              <p:nvPr/>
            </p:nvSpPr>
            <p:spPr>
              <a:xfrm>
                <a:off x="4714876" y="4857760"/>
                <a:ext cx="1285852" cy="463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2600 PV</a:t>
                </a:r>
                <a:endParaRPr lang="en-US" sz="2000" b="1" dirty="0"/>
              </a:p>
            </p:txBody>
          </p: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04AE6BD-C7F3-4252-BBD3-6A9E54B0D79F}"/>
              </a:ext>
            </a:extLst>
          </p:cNvPr>
          <p:cNvSpPr txBox="1"/>
          <p:nvPr/>
        </p:nvSpPr>
        <p:spPr>
          <a:xfrm>
            <a:off x="4749981" y="1793280"/>
            <a:ext cx="274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PV = 4700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FA76BFC-1194-4CCA-A089-B407090E485F}"/>
              </a:ext>
            </a:extLst>
          </p:cNvPr>
          <p:cNvSpPr txBox="1"/>
          <p:nvPr/>
        </p:nvSpPr>
        <p:spPr>
          <a:xfrm>
            <a:off x="4562000" y="2226128"/>
            <a:ext cx="31191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PB   = 2100x18x5%</a:t>
            </a:r>
          </a:p>
          <a:p>
            <a:r>
              <a:rPr lang="en-IN" sz="2200" dirty="0"/>
              <a:t>        </a:t>
            </a:r>
            <a:r>
              <a:rPr lang="en-IN" sz="2200" b="1" dirty="0">
                <a:highlight>
                  <a:srgbClr val="FFFF00"/>
                </a:highlight>
              </a:rPr>
              <a:t>= Rs. 1890/-</a:t>
            </a:r>
            <a:r>
              <a:rPr lang="en-IN" sz="2200" dirty="0"/>
              <a:t>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8FCACAD-CEEE-4B92-99AA-D49364B6DB95}"/>
              </a:ext>
            </a:extLst>
          </p:cNvPr>
          <p:cNvSpPr txBox="1"/>
          <p:nvPr/>
        </p:nvSpPr>
        <p:spPr>
          <a:xfrm>
            <a:off x="4528953" y="2980681"/>
            <a:ext cx="42631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BBB = 2600x18x5% + 2100X18X6%</a:t>
            </a:r>
          </a:p>
          <a:p>
            <a:r>
              <a:rPr lang="en-IN" sz="2200" dirty="0"/>
              <a:t>         = 2340+2268 = 4608x0.85/-</a:t>
            </a:r>
          </a:p>
          <a:p>
            <a:r>
              <a:rPr lang="en-IN" sz="2200" dirty="0"/>
              <a:t>         </a:t>
            </a:r>
            <a:r>
              <a:rPr lang="en-IN" sz="2200" b="1" dirty="0">
                <a:highlight>
                  <a:srgbClr val="FFFF00"/>
                </a:highlight>
              </a:rPr>
              <a:t>= Rs. 3916/-</a:t>
            </a:r>
            <a:r>
              <a:rPr lang="en-IN" sz="2200" dirty="0"/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5F06159-8426-40D2-9D96-D0C24DF1A21E}"/>
              </a:ext>
            </a:extLst>
          </p:cNvPr>
          <p:cNvSpPr txBox="1"/>
          <p:nvPr/>
        </p:nvSpPr>
        <p:spPr>
          <a:xfrm>
            <a:off x="4587179" y="4219872"/>
            <a:ext cx="3100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TBB = 4608x0.90/-</a:t>
            </a:r>
          </a:p>
          <a:p>
            <a:r>
              <a:rPr lang="en-IN" sz="2400" dirty="0"/>
              <a:t>        </a:t>
            </a:r>
            <a:r>
              <a:rPr lang="en-IN" sz="2400" b="1" dirty="0">
                <a:highlight>
                  <a:srgbClr val="FFFF00"/>
                </a:highlight>
              </a:rPr>
              <a:t>= Rs. 4147/-</a:t>
            </a:r>
            <a:r>
              <a:rPr lang="en-IN" sz="2400" dirty="0"/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AF27D68-10DD-4629-B0C3-61D824022BDD}"/>
              </a:ext>
            </a:extLst>
          </p:cNvPr>
          <p:cNvSpPr txBox="1"/>
          <p:nvPr/>
        </p:nvSpPr>
        <p:spPr>
          <a:xfrm>
            <a:off x="5003458" y="5385446"/>
            <a:ext cx="7034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Cheque = 1890+3916+4147 = </a:t>
            </a:r>
            <a:r>
              <a:rPr lang="en-IN" sz="3600" b="1" dirty="0">
                <a:highlight>
                  <a:srgbClr val="00FFFF"/>
                </a:highlight>
              </a:rPr>
              <a:t>Rs. 9953/-</a:t>
            </a:r>
            <a:r>
              <a:rPr lang="en-IN" sz="2400" dirty="0"/>
              <a:t> 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1BED112E-4AA1-4389-A37E-BC8D900BA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0"/>
            <a:ext cx="972416" cy="79398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xmlns="" id="{CA32C058-FC0B-4EBA-8444-345442B74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03" y="808828"/>
            <a:ext cx="4495411" cy="6049171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C9939952-DC3C-4FAE-88CD-27233D925A14}"/>
              </a:ext>
            </a:extLst>
          </p:cNvPr>
          <p:cNvGrpSpPr/>
          <p:nvPr/>
        </p:nvGrpSpPr>
        <p:grpSpPr>
          <a:xfrm>
            <a:off x="11012557" y="0"/>
            <a:ext cx="1147598" cy="843184"/>
            <a:chOff x="10933043" y="0"/>
            <a:chExt cx="1227112" cy="843184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xmlns="" id="{0ECABFEA-AF53-401D-9CFB-5B988512DD4E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xmlns="" id="{EB0D8D9C-B7E5-46B2-B051-94A33D653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066621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F8B7478-4C14-4FDC-B5F5-37A1A8AC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TBB @3% &amp; LOB Effects for Silver Directors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BBEBA1-067D-461E-BBCB-2808892CF1BC}"/>
              </a:ext>
            </a:extLst>
          </p:cNvPr>
          <p:cNvSpPr txBox="1"/>
          <p:nvPr/>
        </p:nvSpPr>
        <p:spPr>
          <a:xfrm>
            <a:off x="3859420" y="862840"/>
            <a:ext cx="8266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Silver Director have to do 2100 Side PV with 1 LOB in a Month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11C7FE-8A1B-4A46-9A8D-684A13F81063}"/>
              </a:ext>
            </a:extLst>
          </p:cNvPr>
          <p:cNvSpPr txBox="1"/>
          <p:nvPr/>
        </p:nvSpPr>
        <p:spPr>
          <a:xfrm>
            <a:off x="5247865" y="1280043"/>
            <a:ext cx="5976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11% Leg’s PV will also be add in your qualification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04AE6BD-C7F3-4252-BBD3-6A9E54B0D79F}"/>
              </a:ext>
            </a:extLst>
          </p:cNvPr>
          <p:cNvSpPr txBox="1"/>
          <p:nvPr/>
        </p:nvSpPr>
        <p:spPr>
          <a:xfrm>
            <a:off x="4141912" y="1755017"/>
            <a:ext cx="274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PV = 7725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FA76BFC-1194-4CCA-A089-B407090E485F}"/>
              </a:ext>
            </a:extLst>
          </p:cNvPr>
          <p:cNvSpPr txBox="1"/>
          <p:nvPr/>
        </p:nvSpPr>
        <p:spPr>
          <a:xfrm>
            <a:off x="4100055" y="2380965"/>
            <a:ext cx="4007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PB   = 2100x18x4% </a:t>
            </a:r>
            <a:r>
              <a:rPr lang="en-IN" sz="2200" b="1" dirty="0">
                <a:highlight>
                  <a:srgbClr val="FFFF00"/>
                </a:highlight>
              </a:rPr>
              <a:t>= Rs. 1512/-</a:t>
            </a:r>
            <a:r>
              <a:rPr lang="en-IN" sz="2200" dirty="0"/>
              <a:t>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8FCACAD-CEEE-4B92-99AA-D49364B6DB95}"/>
              </a:ext>
            </a:extLst>
          </p:cNvPr>
          <p:cNvSpPr txBox="1"/>
          <p:nvPr/>
        </p:nvSpPr>
        <p:spPr>
          <a:xfrm>
            <a:off x="4035732" y="2963423"/>
            <a:ext cx="4316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BBB = 2100X18X6% + 2100x18x5% </a:t>
            </a:r>
          </a:p>
          <a:p>
            <a:r>
              <a:rPr lang="en-IN" sz="2200" dirty="0"/>
              <a:t>           + 3525x4% = 6696x0.85/-</a:t>
            </a:r>
          </a:p>
          <a:p>
            <a:r>
              <a:rPr lang="en-IN" sz="2200" dirty="0"/>
              <a:t>         </a:t>
            </a:r>
            <a:r>
              <a:rPr lang="en-IN" sz="2200" b="1" dirty="0">
                <a:highlight>
                  <a:srgbClr val="FFFF00"/>
                </a:highlight>
              </a:rPr>
              <a:t>= Rs. 5691/-</a:t>
            </a:r>
            <a:r>
              <a:rPr lang="en-IN" sz="2200" dirty="0"/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5F06159-8426-40D2-9D96-D0C24DF1A21E}"/>
              </a:ext>
            </a:extLst>
          </p:cNvPr>
          <p:cNvSpPr txBox="1"/>
          <p:nvPr/>
        </p:nvSpPr>
        <p:spPr>
          <a:xfrm>
            <a:off x="4071648" y="4515982"/>
            <a:ext cx="39686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TBB = 6696x0.90/- </a:t>
            </a:r>
            <a:r>
              <a:rPr lang="en-IN" sz="2200" b="1" dirty="0">
                <a:highlight>
                  <a:srgbClr val="FFFF00"/>
                </a:highlight>
              </a:rPr>
              <a:t>= Rs. 6026/-</a:t>
            </a:r>
            <a:r>
              <a:rPr lang="en-IN" sz="2200" dirty="0"/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AF27D68-10DD-4629-B0C3-61D824022BDD}"/>
              </a:ext>
            </a:extLst>
          </p:cNvPr>
          <p:cNvSpPr txBox="1"/>
          <p:nvPr/>
        </p:nvSpPr>
        <p:spPr>
          <a:xfrm>
            <a:off x="3949154" y="6101062"/>
            <a:ext cx="7950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Cheque = 1512+5691+6026+5519 = </a:t>
            </a:r>
            <a:r>
              <a:rPr lang="en-IN" sz="3600" b="1" dirty="0">
                <a:highlight>
                  <a:srgbClr val="00FFFF"/>
                </a:highlight>
              </a:rPr>
              <a:t>Rs. 18748/-</a:t>
            </a:r>
            <a:r>
              <a:rPr lang="en-IN" sz="2400" dirty="0"/>
              <a:t>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E30FAD68-37E3-4833-9D3D-AEDB22E5CA60}"/>
              </a:ext>
            </a:extLst>
          </p:cNvPr>
          <p:cNvCxnSpPr/>
          <p:nvPr/>
        </p:nvCxnSpPr>
        <p:spPr>
          <a:xfrm flipH="1">
            <a:off x="9806609" y="5128591"/>
            <a:ext cx="5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025C01FE-E790-4CA0-BE30-D06C227665EF}"/>
              </a:ext>
            </a:extLst>
          </p:cNvPr>
          <p:cNvGrpSpPr/>
          <p:nvPr/>
        </p:nvGrpSpPr>
        <p:grpSpPr>
          <a:xfrm>
            <a:off x="7548922" y="1852430"/>
            <a:ext cx="4152748" cy="3553362"/>
            <a:chOff x="7548922" y="1852430"/>
            <a:chExt cx="4152748" cy="3553362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xmlns="" id="{74101AF4-19A1-4B85-B63F-0537A85E6EC5}"/>
                </a:ext>
              </a:extLst>
            </p:cNvPr>
            <p:cNvSpPr/>
            <p:nvPr/>
          </p:nvSpPr>
          <p:spPr>
            <a:xfrm>
              <a:off x="8229699" y="4610711"/>
              <a:ext cx="714380" cy="686431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D9DF77AC-89C2-4FDC-9B6A-31E49293A9F2}"/>
                </a:ext>
              </a:extLst>
            </p:cNvPr>
            <p:cNvGrpSpPr/>
            <p:nvPr/>
          </p:nvGrpSpPr>
          <p:grpSpPr>
            <a:xfrm>
              <a:off x="7548922" y="1852430"/>
              <a:ext cx="4152748" cy="3553362"/>
              <a:chOff x="7548922" y="1852430"/>
              <a:chExt cx="4152748" cy="3553362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xmlns="" id="{739A01FA-9F49-4CF0-AFE5-168D6DED7FBC}"/>
                  </a:ext>
                </a:extLst>
              </p:cNvPr>
              <p:cNvGrpSpPr/>
              <p:nvPr/>
            </p:nvGrpSpPr>
            <p:grpSpPr>
              <a:xfrm>
                <a:off x="7548922" y="1852430"/>
                <a:ext cx="4152748" cy="3078789"/>
                <a:chOff x="4230226" y="2214554"/>
                <a:chExt cx="4699460" cy="3563447"/>
              </a:xfrm>
            </p:grpSpPr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xmlns="" id="{A9E65F2A-5B10-4F90-9047-ED60C09F4687}"/>
                    </a:ext>
                  </a:extLst>
                </p:cNvPr>
                <p:cNvCxnSpPr>
                  <a:cxnSpLocks/>
                  <a:stCxn id="36" idx="3"/>
                  <a:endCxn id="37" idx="7"/>
                </p:cNvCxnSpPr>
                <p:nvPr/>
              </p:nvCxnSpPr>
              <p:spPr>
                <a:xfrm rot="5400000">
                  <a:off x="5646109" y="3642262"/>
                  <a:ext cx="570017" cy="39755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xmlns="" id="{D380164B-0854-4E12-818D-9558C71F5CCF}"/>
                    </a:ext>
                  </a:extLst>
                </p:cNvPr>
                <p:cNvGrpSpPr/>
                <p:nvPr/>
              </p:nvGrpSpPr>
              <p:grpSpPr>
                <a:xfrm>
                  <a:off x="5000628" y="2214554"/>
                  <a:ext cx="3571900" cy="3071834"/>
                  <a:chOff x="5000628" y="2214554"/>
                  <a:chExt cx="3571900" cy="3071834"/>
                </a:xfrm>
              </p:grpSpPr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xmlns="" id="{21ACA438-CB4C-4D82-8C95-B1F07B25F805}"/>
                      </a:ext>
                    </a:extLst>
                  </p:cNvPr>
                  <p:cNvSpPr/>
                  <p:nvPr/>
                </p:nvSpPr>
                <p:spPr>
                  <a:xfrm>
                    <a:off x="5857884" y="2214554"/>
                    <a:ext cx="1857388" cy="1571636"/>
                  </a:xfrm>
                  <a:prstGeom prst="ellipse">
                    <a:avLst/>
                  </a:prstGeom>
                  <a:solidFill>
                    <a:srgbClr val="0070C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xmlns="" id="{D828F602-9647-4E23-8FD7-4570B970890F}"/>
                      </a:ext>
                    </a:extLst>
                  </p:cNvPr>
                  <p:cNvSpPr/>
                  <p:nvPr/>
                </p:nvSpPr>
                <p:spPr>
                  <a:xfrm>
                    <a:off x="5000628" y="4000504"/>
                    <a:ext cx="857256" cy="857256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xmlns="" id="{3BA80FCD-3AF7-4B22-9FB8-653A4EF4A9D5}"/>
                      </a:ext>
                    </a:extLst>
                  </p:cNvPr>
                  <p:cNvSpPr/>
                  <p:nvPr/>
                </p:nvSpPr>
                <p:spPr>
                  <a:xfrm>
                    <a:off x="6357950" y="4429132"/>
                    <a:ext cx="857256" cy="857256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xmlns="" id="{22939B24-FF72-4472-848F-C46D76EA7437}"/>
                      </a:ext>
                    </a:extLst>
                  </p:cNvPr>
                  <p:cNvSpPr/>
                  <p:nvPr/>
                </p:nvSpPr>
                <p:spPr>
                  <a:xfrm>
                    <a:off x="7715272" y="4000504"/>
                    <a:ext cx="857256" cy="857256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40" name="Straight Arrow Connector 39">
                    <a:extLst>
                      <a:ext uri="{FF2B5EF4-FFF2-40B4-BE49-F238E27FC236}">
                        <a16:creationId xmlns:a16="http://schemas.microsoft.com/office/drawing/2014/main" xmlns="" id="{C1BFBCC3-3099-47C6-95BD-C8D37C8432EB}"/>
                      </a:ext>
                    </a:extLst>
                  </p:cNvPr>
                  <p:cNvCxnSpPr>
                    <a:cxnSpLocks/>
                    <a:endCxn id="38" idx="0"/>
                  </p:cNvCxnSpPr>
                  <p:nvPr/>
                </p:nvCxnSpPr>
                <p:spPr>
                  <a:xfrm rot="5400000">
                    <a:off x="6465850" y="4108404"/>
                    <a:ext cx="641456" cy="1588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Arrow Connector 40">
                    <a:extLst>
                      <a:ext uri="{FF2B5EF4-FFF2-40B4-BE49-F238E27FC236}">
                        <a16:creationId xmlns:a16="http://schemas.microsoft.com/office/drawing/2014/main" xmlns="" id="{CEE3B8CC-53DA-48D6-97AB-5C93FDA9247C}"/>
                      </a:ext>
                    </a:extLst>
                  </p:cNvPr>
                  <p:cNvCxnSpPr>
                    <a:cxnSpLocks/>
                    <a:endCxn id="39" idx="1"/>
                  </p:cNvCxnSpPr>
                  <p:nvPr/>
                </p:nvCxnSpPr>
                <p:spPr>
                  <a:xfrm rot="16200000" flipH="1">
                    <a:off x="7358876" y="3644108"/>
                    <a:ext cx="625608" cy="338268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xmlns="" id="{96999472-EC7E-445A-9666-64B838D5D205}"/>
                      </a:ext>
                    </a:extLst>
                  </p:cNvPr>
                  <p:cNvSpPr txBox="1"/>
                  <p:nvPr/>
                </p:nvSpPr>
                <p:spPr>
                  <a:xfrm>
                    <a:off x="5993669" y="2699282"/>
                    <a:ext cx="1500199" cy="53434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SILVER</a:t>
                    </a:r>
                    <a:endParaRPr lang="en-US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xmlns="" id="{5811A45C-A63C-4A20-8571-B398AE733F31}"/>
                      </a:ext>
                    </a:extLst>
                  </p:cNvPr>
                  <p:cNvSpPr txBox="1"/>
                  <p:nvPr/>
                </p:nvSpPr>
                <p:spPr>
                  <a:xfrm>
                    <a:off x="5072066" y="4130109"/>
                    <a:ext cx="714380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1"/>
                        </a:solidFill>
                      </a:rPr>
                      <a:t>A</a:t>
                    </a:r>
                    <a:endParaRPr lang="en-US" sz="32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xmlns="" id="{A42F6EAB-1F09-44CC-8692-0678B3C43356}"/>
                      </a:ext>
                    </a:extLst>
                  </p:cNvPr>
                  <p:cNvSpPr txBox="1"/>
                  <p:nvPr/>
                </p:nvSpPr>
                <p:spPr>
                  <a:xfrm>
                    <a:off x="6429388" y="4558737"/>
                    <a:ext cx="714380" cy="6768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1"/>
                        </a:solidFill>
                      </a:rPr>
                      <a:t>C</a:t>
                    </a:r>
                    <a:endParaRPr lang="en-US" sz="32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xmlns="" id="{53720D60-8145-4C81-94CE-714B42E3F2CE}"/>
                      </a:ext>
                    </a:extLst>
                  </p:cNvPr>
                  <p:cNvSpPr txBox="1"/>
                  <p:nvPr/>
                </p:nvSpPr>
                <p:spPr>
                  <a:xfrm>
                    <a:off x="7786710" y="4143380"/>
                    <a:ext cx="714380" cy="6768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3200" b="1" dirty="0">
                        <a:solidFill>
                          <a:schemeClr val="bg1"/>
                        </a:solidFill>
                      </a:rPr>
                      <a:t>D</a:t>
                    </a:r>
                    <a:endParaRPr lang="en-US" sz="32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xmlns="" id="{308974F4-B8D1-4FBB-8145-BDB5CC2DABFB}"/>
                    </a:ext>
                  </a:extLst>
                </p:cNvPr>
                <p:cNvGrpSpPr/>
                <p:nvPr/>
              </p:nvGrpSpPr>
              <p:grpSpPr>
                <a:xfrm>
                  <a:off x="4230226" y="2643182"/>
                  <a:ext cx="4699460" cy="3134819"/>
                  <a:chOff x="4230226" y="2643182"/>
                  <a:chExt cx="4699460" cy="3134819"/>
                </a:xfrm>
              </p:grpSpPr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xmlns="" id="{B2493EFB-5700-456E-9F26-D16A287748B3}"/>
                      </a:ext>
                    </a:extLst>
                  </p:cNvPr>
                  <p:cNvSpPr txBox="1"/>
                  <p:nvPr/>
                </p:nvSpPr>
                <p:spPr>
                  <a:xfrm>
                    <a:off x="7572396" y="2643182"/>
                    <a:ext cx="128585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/>
                      <a:t>100 PV</a:t>
                    </a:r>
                    <a:endParaRPr lang="en-US" sz="2000" b="1" dirty="0"/>
                  </a:p>
                </p:txBody>
              </p: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xmlns="" id="{C9AB1A59-BE8A-4B35-8D34-3C2F7612AA4D}"/>
                      </a:ext>
                    </a:extLst>
                  </p:cNvPr>
                  <p:cNvSpPr txBox="1"/>
                  <p:nvPr/>
                </p:nvSpPr>
                <p:spPr>
                  <a:xfrm>
                    <a:off x="7643834" y="4886278"/>
                    <a:ext cx="1285852" cy="4630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/>
                      <a:t>800 PV</a:t>
                    </a:r>
                    <a:endParaRPr lang="en-US" sz="2000" b="1" dirty="0"/>
                  </a:p>
                </p:txBody>
              </p:sp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xmlns="" id="{83EF7096-70C6-4C6C-8206-3BA55AB379DD}"/>
                      </a:ext>
                    </a:extLst>
                  </p:cNvPr>
                  <p:cNvSpPr txBox="1"/>
                  <p:nvPr/>
                </p:nvSpPr>
                <p:spPr>
                  <a:xfrm>
                    <a:off x="6215106" y="5314906"/>
                    <a:ext cx="1285852" cy="4630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/>
                      <a:t>1200 PV</a:t>
                    </a:r>
                    <a:endParaRPr lang="en-US" sz="2000" b="1" dirty="0"/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xmlns="" id="{3B2AC090-669D-4D5D-AA9A-53A73EC45D90}"/>
                      </a:ext>
                    </a:extLst>
                  </p:cNvPr>
                  <p:cNvSpPr txBox="1"/>
                  <p:nvPr/>
                </p:nvSpPr>
                <p:spPr>
                  <a:xfrm>
                    <a:off x="4230226" y="4904610"/>
                    <a:ext cx="1285852" cy="4630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/>
                      <a:t>2100 PV</a:t>
                    </a:r>
                    <a:endParaRPr lang="en-US" sz="2000" b="1" dirty="0"/>
                  </a:p>
                </p:txBody>
              </p:sp>
            </p:grp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xmlns="" id="{38EC110C-EFBB-4B62-AEA8-A412B2B22892}"/>
                  </a:ext>
                </a:extLst>
              </p:cNvPr>
              <p:cNvSpPr txBox="1"/>
              <p:nvPr/>
            </p:nvSpPr>
            <p:spPr>
              <a:xfrm>
                <a:off x="8209719" y="4650576"/>
                <a:ext cx="71438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B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F02A1375-0FAE-41BB-86FF-71F626B6A7A7}"/>
                  </a:ext>
                </a:extLst>
              </p:cNvPr>
              <p:cNvSpPr txBox="1"/>
              <p:nvPr/>
            </p:nvSpPr>
            <p:spPr>
              <a:xfrm>
                <a:off x="8732418" y="5005682"/>
                <a:ext cx="12858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3525 PV</a:t>
                </a:r>
                <a:endParaRPr lang="en-US" sz="2000" b="1" dirty="0"/>
              </a:p>
            </p:txBody>
          </p:sp>
        </p:grp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xmlns="" id="{BAE01092-5E64-4FD4-9C8D-FA200E2D0A6B}"/>
                </a:ext>
              </a:extLst>
            </p:cNvPr>
            <p:cNvCxnSpPr>
              <a:cxnSpLocks/>
              <a:stCxn id="37" idx="4"/>
              <a:endCxn id="46" idx="0"/>
            </p:cNvCxnSpPr>
            <p:nvPr/>
          </p:nvCxnSpPr>
          <p:spPr>
            <a:xfrm flipH="1">
              <a:off x="8586889" y="4136138"/>
              <a:ext cx="21574" cy="47457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BF800D3F-7603-4C58-893E-A9E83DE02378}"/>
              </a:ext>
            </a:extLst>
          </p:cNvPr>
          <p:cNvSpPr txBox="1"/>
          <p:nvPr/>
        </p:nvSpPr>
        <p:spPr>
          <a:xfrm>
            <a:off x="4031900" y="5297142"/>
            <a:ext cx="40469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LOB = (7725x5%x18) – </a:t>
            </a:r>
            <a:r>
              <a:rPr lang="en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4500 (ULG)</a:t>
            </a:r>
          </a:p>
          <a:p>
            <a:r>
              <a:rPr lang="en-IN" sz="2200" dirty="0"/>
              <a:t>        = 2453x2.25/-  </a:t>
            </a:r>
            <a:r>
              <a:rPr lang="en-IN" sz="2200" b="1" dirty="0">
                <a:highlight>
                  <a:srgbClr val="FFFF00"/>
                </a:highlight>
              </a:rPr>
              <a:t>= Rs. 5519/-</a:t>
            </a:r>
            <a:r>
              <a:rPr lang="en-IN" sz="2200" dirty="0"/>
              <a:t> 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586DAAF1-12BD-4352-BFB0-66B3CF530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1"/>
            <a:ext cx="972416" cy="793987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7DFBAF97-9403-40F6-B9F6-F4CA23D1A21D}"/>
              </a:ext>
            </a:extLst>
          </p:cNvPr>
          <p:cNvGrpSpPr/>
          <p:nvPr/>
        </p:nvGrpSpPr>
        <p:grpSpPr>
          <a:xfrm>
            <a:off x="11012557" y="0"/>
            <a:ext cx="1147598" cy="843184"/>
            <a:chOff x="10933043" y="0"/>
            <a:chExt cx="1227112" cy="843184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xmlns="" id="{5E514312-E408-4FED-BD49-41412DC5F362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xmlns="" id="{D8050D02-36EB-4DB6-911B-589601D06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xmlns="" id="{375892FE-363B-447A-A873-824E09F37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9" y="808829"/>
            <a:ext cx="4003827" cy="3203866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xmlns="" id="{F1740DE3-CA6E-42AA-BE26-30FFD93847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4" y="3918594"/>
            <a:ext cx="4003206" cy="295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621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7" grpId="0"/>
      <p:bldP spid="48" grpId="0"/>
      <p:bldP spid="49" grpId="0"/>
      <p:bldP spid="50" grpId="0"/>
      <p:bldP spid="51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F8B7478-4C14-4FDC-B5F5-37A1A8AC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TBB @3% &amp; LOB Effects for Silver Directors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BBEBA1-067D-461E-BBCB-2808892CF1BC}"/>
              </a:ext>
            </a:extLst>
          </p:cNvPr>
          <p:cNvSpPr txBox="1"/>
          <p:nvPr/>
        </p:nvSpPr>
        <p:spPr>
          <a:xfrm>
            <a:off x="3922639" y="823084"/>
            <a:ext cx="836212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300" b="1" dirty="0">
                <a:highlight>
                  <a:srgbClr val="FFFF00"/>
                </a:highlight>
              </a:rPr>
              <a:t>Silver Director have to do 2100 Side PV with Multi LOB in a Month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11C7FE-8A1B-4A46-9A8D-684A13F81063}"/>
              </a:ext>
            </a:extLst>
          </p:cNvPr>
          <p:cNvSpPr txBox="1"/>
          <p:nvPr/>
        </p:nvSpPr>
        <p:spPr>
          <a:xfrm>
            <a:off x="5340630" y="1253540"/>
            <a:ext cx="5976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11% Leg’s PV will also be add in your qualification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04AE6BD-C7F3-4252-BBD3-6A9E54B0D79F}"/>
              </a:ext>
            </a:extLst>
          </p:cNvPr>
          <p:cNvSpPr txBox="1"/>
          <p:nvPr/>
        </p:nvSpPr>
        <p:spPr>
          <a:xfrm>
            <a:off x="3981974" y="1887049"/>
            <a:ext cx="274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PV = 12100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FA76BFC-1194-4CCA-A089-B407090E485F}"/>
              </a:ext>
            </a:extLst>
          </p:cNvPr>
          <p:cNvSpPr txBox="1"/>
          <p:nvPr/>
        </p:nvSpPr>
        <p:spPr>
          <a:xfrm>
            <a:off x="3982888" y="2557989"/>
            <a:ext cx="4007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PB   = 2100x18x4% </a:t>
            </a:r>
            <a:r>
              <a:rPr lang="en-IN" sz="2200" b="1" dirty="0">
                <a:highlight>
                  <a:srgbClr val="FFFF00"/>
                </a:highlight>
              </a:rPr>
              <a:t>= Rs. 1512/-</a:t>
            </a:r>
            <a:r>
              <a:rPr lang="en-IN" sz="2200" dirty="0"/>
              <a:t>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8FCACAD-CEEE-4B92-99AA-D49364B6DB95}"/>
              </a:ext>
            </a:extLst>
          </p:cNvPr>
          <p:cNvSpPr txBox="1"/>
          <p:nvPr/>
        </p:nvSpPr>
        <p:spPr>
          <a:xfrm>
            <a:off x="3952253" y="3330131"/>
            <a:ext cx="4316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BBB = 2100X18X6% + 4000x18x5% </a:t>
            </a:r>
          </a:p>
          <a:p>
            <a:r>
              <a:rPr lang="en-IN" sz="2200" dirty="0"/>
              <a:t>           + 6000x4% = 10188x0.85/-</a:t>
            </a:r>
          </a:p>
          <a:p>
            <a:r>
              <a:rPr lang="en-IN" sz="2200" dirty="0"/>
              <a:t>         </a:t>
            </a:r>
            <a:r>
              <a:rPr lang="en-IN" sz="2200" b="1" dirty="0">
                <a:highlight>
                  <a:srgbClr val="FFFF00"/>
                </a:highlight>
              </a:rPr>
              <a:t>= Rs. 8660/-</a:t>
            </a:r>
            <a:r>
              <a:rPr lang="en-IN" sz="2200" dirty="0"/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5F06159-8426-40D2-9D96-D0C24DF1A21E}"/>
              </a:ext>
            </a:extLst>
          </p:cNvPr>
          <p:cNvSpPr txBox="1"/>
          <p:nvPr/>
        </p:nvSpPr>
        <p:spPr>
          <a:xfrm>
            <a:off x="3994982" y="4661397"/>
            <a:ext cx="39686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TBB = 10188x0.90/- </a:t>
            </a:r>
            <a:r>
              <a:rPr lang="en-IN" sz="2200" b="1" dirty="0">
                <a:highlight>
                  <a:srgbClr val="FFFF00"/>
                </a:highlight>
              </a:rPr>
              <a:t>= Rs. 9169/-</a:t>
            </a:r>
            <a:r>
              <a:rPr lang="en-IN" sz="2200" dirty="0"/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AF27D68-10DD-4629-B0C3-61D824022BDD}"/>
              </a:ext>
            </a:extLst>
          </p:cNvPr>
          <p:cNvSpPr txBox="1"/>
          <p:nvPr/>
        </p:nvSpPr>
        <p:spPr>
          <a:xfrm>
            <a:off x="3949154" y="6101062"/>
            <a:ext cx="7950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Cheque = 1512+8660+9169+4252 = </a:t>
            </a:r>
            <a:r>
              <a:rPr lang="en-IN" sz="3600" b="1" dirty="0">
                <a:highlight>
                  <a:srgbClr val="00FFFF"/>
                </a:highlight>
              </a:rPr>
              <a:t>Rs. 23593/-</a:t>
            </a:r>
            <a:r>
              <a:rPr lang="en-IN" sz="2400" dirty="0"/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909FDA7-EF0E-4470-9069-C12FD6AC31C5}"/>
              </a:ext>
            </a:extLst>
          </p:cNvPr>
          <p:cNvGrpSpPr/>
          <p:nvPr/>
        </p:nvGrpSpPr>
        <p:grpSpPr>
          <a:xfrm>
            <a:off x="7949908" y="1852430"/>
            <a:ext cx="3751762" cy="3276161"/>
            <a:chOff x="7949908" y="1852430"/>
            <a:chExt cx="3751762" cy="3276161"/>
          </a:xfrm>
        </p:grpSpPr>
        <p:grpSp>
          <p:nvGrpSpPr>
            <p:cNvPr id="4096" name="Group 4095">
              <a:extLst>
                <a:ext uri="{FF2B5EF4-FFF2-40B4-BE49-F238E27FC236}">
                  <a16:creationId xmlns:a16="http://schemas.microsoft.com/office/drawing/2014/main" xmlns="" id="{BD178A13-1F65-4EDB-8D26-1A7B07EF6C89}"/>
                </a:ext>
              </a:extLst>
            </p:cNvPr>
            <p:cNvGrpSpPr/>
            <p:nvPr/>
          </p:nvGrpSpPr>
          <p:grpSpPr>
            <a:xfrm>
              <a:off x="10440556" y="2963423"/>
              <a:ext cx="1261114" cy="1597465"/>
              <a:chOff x="10440556" y="2963423"/>
              <a:chExt cx="1261114" cy="159746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22939B24-FF72-4472-848F-C46D76EA7437}"/>
                  </a:ext>
                </a:extLst>
              </p:cNvPr>
              <p:cNvSpPr/>
              <p:nvPr/>
            </p:nvSpPr>
            <p:spPr>
              <a:xfrm>
                <a:off x="10628535" y="3395476"/>
                <a:ext cx="757527" cy="74066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xmlns="" id="{CEE3B8CC-53DA-48D6-97AB-5C93FDA9247C}"/>
                  </a:ext>
                </a:extLst>
              </p:cNvPr>
              <p:cNvCxnSpPr>
                <a:cxnSpLocks/>
                <a:endCxn id="39" idx="1"/>
              </p:cNvCxnSpPr>
              <p:nvPr/>
            </p:nvCxnSpPr>
            <p:spPr>
              <a:xfrm rot="16200000" flipH="1">
                <a:off x="10319754" y="3084225"/>
                <a:ext cx="540520" cy="298916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53720D60-8145-4C81-94CE-714B42E3F2CE}"/>
                  </a:ext>
                </a:extLst>
              </p:cNvPr>
              <p:cNvSpPr txBox="1"/>
              <p:nvPr/>
            </p:nvSpPr>
            <p:spPr>
              <a:xfrm>
                <a:off x="10691662" y="3518920"/>
                <a:ext cx="63127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D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C9AB1A59-BE8A-4B35-8D34-3C2F7612AA4D}"/>
                  </a:ext>
                </a:extLst>
              </p:cNvPr>
              <p:cNvSpPr txBox="1"/>
              <p:nvPr/>
            </p:nvSpPr>
            <p:spPr>
              <a:xfrm>
                <a:off x="10565408" y="4160778"/>
                <a:ext cx="11362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800 PV</a:t>
                </a:r>
                <a:endParaRPr lang="en-US" sz="2000" b="1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82A71C2F-CC9E-4BF3-93C3-232F98F8C002}"/>
                </a:ext>
              </a:extLst>
            </p:cNvPr>
            <p:cNvGrpSpPr/>
            <p:nvPr/>
          </p:nvGrpSpPr>
          <p:grpSpPr>
            <a:xfrm>
              <a:off x="9302891" y="3212280"/>
              <a:ext cx="1136262" cy="1718939"/>
              <a:chOff x="9302891" y="3212280"/>
              <a:chExt cx="1136262" cy="1718939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xmlns="" id="{3BA80FCD-3AF7-4B22-9FB8-653A4EF4A9D5}"/>
                  </a:ext>
                </a:extLst>
              </p:cNvPr>
              <p:cNvSpPr/>
              <p:nvPr/>
            </p:nvSpPr>
            <p:spPr>
              <a:xfrm>
                <a:off x="9429117" y="3765807"/>
                <a:ext cx="757527" cy="74066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xmlns="" id="{C1BFBCC3-3099-47C6-95BD-C8D37C8432EB}"/>
                  </a:ext>
                </a:extLst>
              </p:cNvPr>
              <p:cNvCxnSpPr>
                <a:cxnSpLocks/>
                <a:endCxn id="38" idx="0"/>
              </p:cNvCxnSpPr>
              <p:nvPr/>
            </p:nvCxnSpPr>
            <p:spPr>
              <a:xfrm rot="5400000">
                <a:off x="9530774" y="3488685"/>
                <a:ext cx="554213" cy="1403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A42F6EAB-1F09-44CC-8692-0678B3C43356}"/>
                  </a:ext>
                </a:extLst>
              </p:cNvPr>
              <p:cNvSpPr txBox="1"/>
              <p:nvPr/>
            </p:nvSpPr>
            <p:spPr>
              <a:xfrm>
                <a:off x="9492244" y="3877785"/>
                <a:ext cx="63127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C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83EF7096-70C6-4C6C-8206-3BA55AB379DD}"/>
                  </a:ext>
                </a:extLst>
              </p:cNvPr>
              <p:cNvSpPr txBox="1"/>
              <p:nvPr/>
            </p:nvSpPr>
            <p:spPr>
              <a:xfrm>
                <a:off x="9302891" y="4531109"/>
                <a:ext cx="11362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1200 PV</a:t>
                </a:r>
                <a:endParaRPr lang="en-US" sz="2000" b="1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B2E9E003-3909-4394-B87A-96E19CAB7E9F}"/>
                </a:ext>
              </a:extLst>
            </p:cNvPr>
            <p:cNvGrpSpPr/>
            <p:nvPr/>
          </p:nvGrpSpPr>
          <p:grpSpPr>
            <a:xfrm>
              <a:off x="7949908" y="2706919"/>
              <a:ext cx="1277682" cy="977233"/>
              <a:chOff x="7949908" y="2706919"/>
              <a:chExt cx="1277682" cy="977233"/>
            </a:xfrm>
          </p:grpSpPr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xmlns="" id="{A9E65F2A-5B10-4F90-9047-ED60C09F468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71079" y="3011453"/>
                <a:ext cx="356511" cy="238722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xmlns="" id="{D828F602-9647-4E23-8FD7-4570B970890F}"/>
                  </a:ext>
                </a:extLst>
              </p:cNvPr>
              <p:cNvSpPr/>
              <p:nvPr/>
            </p:nvSpPr>
            <p:spPr>
              <a:xfrm>
                <a:off x="8229700" y="3077427"/>
                <a:ext cx="641380" cy="606725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5811A45C-A63C-4A20-8571-B398AE733F31}"/>
                  </a:ext>
                </a:extLst>
              </p:cNvPr>
              <p:cNvSpPr txBox="1"/>
              <p:nvPr/>
            </p:nvSpPr>
            <p:spPr>
              <a:xfrm>
                <a:off x="8224282" y="3071690"/>
                <a:ext cx="631273" cy="505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A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3B2AC090-669D-4D5D-AA9A-53A73EC45D90}"/>
                  </a:ext>
                </a:extLst>
              </p:cNvPr>
              <p:cNvSpPr txBox="1"/>
              <p:nvPr/>
            </p:nvSpPr>
            <p:spPr>
              <a:xfrm>
                <a:off x="7949908" y="2706919"/>
                <a:ext cx="119816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4000 PV</a:t>
                </a:r>
                <a:endParaRPr lang="en-US" sz="2000" b="1" dirty="0"/>
              </a:p>
            </p:txBody>
          </p:sp>
        </p:grp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xmlns="" id="{E30FAD68-37E3-4833-9D3D-AEDB22E5CA60}"/>
                </a:ext>
              </a:extLst>
            </p:cNvPr>
            <p:cNvCxnSpPr/>
            <p:nvPr/>
          </p:nvCxnSpPr>
          <p:spPr>
            <a:xfrm flipH="1">
              <a:off x="9806609" y="5128591"/>
              <a:ext cx="5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F8E77713-401F-41A8-A15C-63E39B8E63E9}"/>
                </a:ext>
              </a:extLst>
            </p:cNvPr>
            <p:cNvGrpSpPr/>
            <p:nvPr/>
          </p:nvGrpSpPr>
          <p:grpSpPr>
            <a:xfrm>
              <a:off x="7984432" y="3684152"/>
              <a:ext cx="1285852" cy="1297307"/>
              <a:chOff x="7984432" y="3684152"/>
              <a:chExt cx="1285852" cy="1297307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F02A1375-0FAE-41BB-86FF-71F626B6A7A7}"/>
                  </a:ext>
                </a:extLst>
              </p:cNvPr>
              <p:cNvSpPr txBox="1"/>
              <p:nvPr/>
            </p:nvSpPr>
            <p:spPr>
              <a:xfrm>
                <a:off x="7984432" y="4581349"/>
                <a:ext cx="12858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6000 PV</a:t>
                </a:r>
                <a:endParaRPr lang="en-US" sz="2000" b="1" dirty="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xmlns="" id="{B6689EFE-1633-49DB-A6FE-0A0CB736173A}"/>
                  </a:ext>
                </a:extLst>
              </p:cNvPr>
              <p:cNvSpPr/>
              <p:nvPr/>
            </p:nvSpPr>
            <p:spPr>
              <a:xfrm>
                <a:off x="8223074" y="3918938"/>
                <a:ext cx="641380" cy="606725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4D8D96B4-43E8-4B07-AD4C-986D6BD05F86}"/>
                  </a:ext>
                </a:extLst>
              </p:cNvPr>
              <p:cNvSpPr txBox="1"/>
              <p:nvPr/>
            </p:nvSpPr>
            <p:spPr>
              <a:xfrm>
                <a:off x="8244161" y="3913201"/>
                <a:ext cx="54913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B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xmlns="" id="{4ACBC535-B558-4A2E-AC8F-41B07CA9B1EF}"/>
                  </a:ext>
                </a:extLst>
              </p:cNvPr>
              <p:cNvCxnSpPr>
                <a:cxnSpLocks/>
                <a:stCxn id="37" idx="4"/>
                <a:endCxn id="56" idx="0"/>
              </p:cNvCxnSpPr>
              <p:nvPr/>
            </p:nvCxnSpPr>
            <p:spPr>
              <a:xfrm flipH="1">
                <a:off x="8518730" y="3684152"/>
                <a:ext cx="31660" cy="229049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xmlns="" id="{89307138-04A5-4A75-8A09-110FBCDD8E89}"/>
                </a:ext>
              </a:extLst>
            </p:cNvPr>
            <p:cNvGrpSpPr/>
            <p:nvPr/>
          </p:nvGrpSpPr>
          <p:grpSpPr>
            <a:xfrm>
              <a:off x="8987226" y="1852430"/>
              <a:ext cx="2651316" cy="1357880"/>
              <a:chOff x="8987226" y="1852430"/>
              <a:chExt cx="2651316" cy="1357880"/>
            </a:xfrm>
          </p:grpSpPr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xmlns="" id="{38F18A39-3D2C-4F8A-8261-0B27EC69E871}"/>
                  </a:ext>
                </a:extLst>
              </p:cNvPr>
              <p:cNvSpPr/>
              <p:nvPr/>
            </p:nvSpPr>
            <p:spPr>
              <a:xfrm>
                <a:off x="8987226" y="1852430"/>
                <a:ext cx="1641309" cy="1357880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xmlns="" id="{74AB06EF-47C8-4D61-A02F-95422DBB2D59}"/>
                  </a:ext>
                </a:extLst>
              </p:cNvPr>
              <p:cNvSpPr txBox="1"/>
              <p:nvPr/>
            </p:nvSpPr>
            <p:spPr>
              <a:xfrm>
                <a:off x="9107215" y="2271231"/>
                <a:ext cx="13256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SILVER</a:t>
                </a:r>
                <a:endParaRPr lang="en-U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916DCDEA-3B4D-4574-9B67-874E71EABD00}"/>
                  </a:ext>
                </a:extLst>
              </p:cNvPr>
              <p:cNvSpPr txBox="1"/>
              <p:nvPr/>
            </p:nvSpPr>
            <p:spPr>
              <a:xfrm>
                <a:off x="10502280" y="2222761"/>
                <a:ext cx="1136262" cy="3456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100 PV</a:t>
                </a:r>
                <a:endParaRPr lang="en-US" sz="2000" b="1" dirty="0"/>
              </a:p>
            </p:txBody>
          </p:sp>
        </p:grp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278D5468-F77E-4AE8-B7F0-A11E57808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1"/>
            <a:ext cx="972416" cy="793987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2547D1C0-2A1B-40E5-BCE0-0303639DD3BC}"/>
              </a:ext>
            </a:extLst>
          </p:cNvPr>
          <p:cNvGrpSpPr/>
          <p:nvPr/>
        </p:nvGrpSpPr>
        <p:grpSpPr>
          <a:xfrm>
            <a:off x="10999303" y="0"/>
            <a:ext cx="1160851" cy="843184"/>
            <a:chOff x="10933043" y="0"/>
            <a:chExt cx="1227112" cy="843184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xmlns="" id="{F8BBD599-B3D8-43D0-BB7E-D762F9ECEE7B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xmlns="" id="{AC6A42CD-2030-4284-99CF-CA1F2EA99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pic>
        <p:nvPicPr>
          <p:cNvPr id="66" name="Picture 65">
            <a:extLst>
              <a:ext uri="{FF2B5EF4-FFF2-40B4-BE49-F238E27FC236}">
                <a16:creationId xmlns:a16="http://schemas.microsoft.com/office/drawing/2014/main" xmlns="" id="{A7D76B79-B8EC-43BD-ADD3-9F4944C89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03" y="808829"/>
            <a:ext cx="4003827" cy="320386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xmlns="" id="{19C841D8-A002-4C48-B4D1-395A6234AA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538" y="3918594"/>
            <a:ext cx="4003206" cy="2956393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5B96A318-86DD-472B-8836-081DF25C0D87}"/>
              </a:ext>
            </a:extLst>
          </p:cNvPr>
          <p:cNvSpPr txBox="1"/>
          <p:nvPr/>
        </p:nvSpPr>
        <p:spPr>
          <a:xfrm>
            <a:off x="3975849" y="5224326"/>
            <a:ext cx="50365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LOB = (4500+2100x5%x18 – </a:t>
            </a:r>
            <a:r>
              <a:rPr lang="en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4500 (ULG)</a:t>
            </a:r>
          </a:p>
          <a:p>
            <a:r>
              <a:rPr lang="en-IN" sz="2200" dirty="0"/>
              <a:t>        = 1890x2.25/-  </a:t>
            </a:r>
            <a:r>
              <a:rPr lang="en-IN" sz="2200" b="1" dirty="0">
                <a:highlight>
                  <a:srgbClr val="FFFF00"/>
                </a:highlight>
              </a:rPr>
              <a:t>= Rs. 3600/-</a:t>
            </a:r>
            <a:r>
              <a:rPr lang="en-IN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44838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7" grpId="0"/>
      <p:bldP spid="48" grpId="0"/>
      <p:bldP spid="49" grpId="0"/>
      <p:bldP spid="50" grpId="0"/>
      <p:bldP spid="51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F8B7478-4C14-4FDC-B5F5-37A1A8AC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TBB @3% &amp; LOB Effects for Gold Directors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BBEBA1-067D-461E-BBCB-2808892CF1BC}"/>
              </a:ext>
            </a:extLst>
          </p:cNvPr>
          <p:cNvSpPr txBox="1"/>
          <p:nvPr/>
        </p:nvSpPr>
        <p:spPr>
          <a:xfrm>
            <a:off x="3859420" y="862840"/>
            <a:ext cx="8266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highlight>
                  <a:srgbClr val="FFFF00"/>
                </a:highlight>
              </a:rPr>
              <a:t>Gold Director have to do 1800 Side PV with 1 LOB in a Month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11C7FE-8A1B-4A46-9A8D-684A13F81063}"/>
              </a:ext>
            </a:extLst>
          </p:cNvPr>
          <p:cNvSpPr txBox="1"/>
          <p:nvPr/>
        </p:nvSpPr>
        <p:spPr>
          <a:xfrm>
            <a:off x="5367133" y="1266792"/>
            <a:ext cx="5976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11% Leg’s PV will also be add in your qualification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04AE6BD-C7F3-4252-BBD3-6A9E54B0D79F}"/>
              </a:ext>
            </a:extLst>
          </p:cNvPr>
          <p:cNvSpPr txBox="1"/>
          <p:nvPr/>
        </p:nvSpPr>
        <p:spPr>
          <a:xfrm>
            <a:off x="4008478" y="1887049"/>
            <a:ext cx="274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PV = 10025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FA76BFC-1194-4CCA-A089-B407090E485F}"/>
              </a:ext>
            </a:extLst>
          </p:cNvPr>
          <p:cNvSpPr txBox="1"/>
          <p:nvPr/>
        </p:nvSpPr>
        <p:spPr>
          <a:xfrm>
            <a:off x="4009392" y="2557989"/>
            <a:ext cx="40076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PB   = 1800x18x4% </a:t>
            </a:r>
            <a:r>
              <a:rPr lang="en-IN" sz="2200" b="1" dirty="0">
                <a:highlight>
                  <a:srgbClr val="FFFF00"/>
                </a:highlight>
              </a:rPr>
              <a:t>= Rs. 1296</a:t>
            </a:r>
            <a:endParaRPr lang="en-IN" sz="2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8FCACAD-CEEE-4B92-99AA-D49364B6DB95}"/>
              </a:ext>
            </a:extLst>
          </p:cNvPr>
          <p:cNvSpPr txBox="1"/>
          <p:nvPr/>
        </p:nvSpPr>
        <p:spPr>
          <a:xfrm>
            <a:off x="3928177" y="3188530"/>
            <a:ext cx="4316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BBB = 1800X18X6% + 2100x18x5% </a:t>
            </a:r>
          </a:p>
          <a:p>
            <a:r>
              <a:rPr lang="en-IN" sz="2200" dirty="0"/>
              <a:t>           + 2100x18x5% + 3525x4% </a:t>
            </a:r>
          </a:p>
          <a:p>
            <a:r>
              <a:rPr lang="en-IN" sz="2200" dirty="0"/>
              <a:t>           =8712x.85/- </a:t>
            </a:r>
            <a:r>
              <a:rPr lang="en-IN" sz="2200" b="1" dirty="0">
                <a:highlight>
                  <a:srgbClr val="FFFF00"/>
                </a:highlight>
              </a:rPr>
              <a:t>= Rs. 7405/-</a:t>
            </a:r>
            <a:r>
              <a:rPr lang="en-IN" sz="2200" dirty="0"/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5F06159-8426-40D2-9D96-D0C24DF1A21E}"/>
              </a:ext>
            </a:extLst>
          </p:cNvPr>
          <p:cNvSpPr txBox="1"/>
          <p:nvPr/>
        </p:nvSpPr>
        <p:spPr>
          <a:xfrm>
            <a:off x="3953698" y="4820761"/>
            <a:ext cx="42977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TF = 8712x0.24/- </a:t>
            </a:r>
            <a:r>
              <a:rPr lang="en-IN" sz="2200" b="1" dirty="0">
                <a:highlight>
                  <a:srgbClr val="FFFF00"/>
                </a:highlight>
              </a:rPr>
              <a:t>= Rs. 2091/-</a:t>
            </a:r>
            <a:r>
              <a:rPr lang="en-IN" sz="2200" dirty="0"/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AF27D68-10DD-4629-B0C3-61D824022BDD}"/>
              </a:ext>
            </a:extLst>
          </p:cNvPr>
          <p:cNvSpPr txBox="1"/>
          <p:nvPr/>
        </p:nvSpPr>
        <p:spPr>
          <a:xfrm>
            <a:off x="3949154" y="6101062"/>
            <a:ext cx="7950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Cheque = 1296+7405+7841+2091+6581 = </a:t>
            </a:r>
            <a:r>
              <a:rPr lang="en-IN" sz="2800" b="1" dirty="0">
                <a:highlight>
                  <a:srgbClr val="00FFFF"/>
                </a:highlight>
              </a:rPr>
              <a:t>Rs. 25214/-</a:t>
            </a:r>
            <a:r>
              <a:rPr lang="en-IN" sz="2800" dirty="0"/>
              <a:t>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E30FAD68-37E3-4833-9D3D-AEDB22E5CA60}"/>
              </a:ext>
            </a:extLst>
          </p:cNvPr>
          <p:cNvCxnSpPr/>
          <p:nvPr/>
        </p:nvCxnSpPr>
        <p:spPr>
          <a:xfrm flipH="1">
            <a:off x="9806609" y="5128591"/>
            <a:ext cx="5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BF800D3F-7603-4C58-893E-A9E83DE02378}"/>
              </a:ext>
            </a:extLst>
          </p:cNvPr>
          <p:cNvSpPr txBox="1"/>
          <p:nvPr/>
        </p:nvSpPr>
        <p:spPr>
          <a:xfrm>
            <a:off x="3942920" y="5374734"/>
            <a:ext cx="55493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LOB = (5625+1800)x18x5%</a:t>
            </a:r>
          </a:p>
          <a:p>
            <a:r>
              <a:rPr lang="en-IN" sz="2200" dirty="0"/>
              <a:t>7425 – </a:t>
            </a:r>
            <a:r>
              <a:rPr lang="en-IN" sz="2200" b="1" dirty="0">
                <a:solidFill>
                  <a:srgbClr val="C00000"/>
                </a:solidFill>
              </a:rPr>
              <a:t>4500 (UPG) = </a:t>
            </a:r>
            <a:r>
              <a:rPr lang="en-IN" sz="2200" dirty="0"/>
              <a:t>2925x2.25/- </a:t>
            </a:r>
            <a:r>
              <a:rPr lang="en-IN" sz="2200" b="1" dirty="0">
                <a:highlight>
                  <a:srgbClr val="FFFF00"/>
                </a:highlight>
              </a:rPr>
              <a:t>= Rs.6581 /-</a:t>
            </a:r>
            <a:endParaRPr lang="en-IN" sz="22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E9586A32-8CD5-478F-9C83-514F1FFAC2D1}"/>
              </a:ext>
            </a:extLst>
          </p:cNvPr>
          <p:cNvGrpSpPr/>
          <p:nvPr/>
        </p:nvGrpSpPr>
        <p:grpSpPr>
          <a:xfrm>
            <a:off x="7548922" y="1852430"/>
            <a:ext cx="4779667" cy="3858626"/>
            <a:chOff x="7548922" y="1852430"/>
            <a:chExt cx="4779667" cy="3858626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739A01FA-9F49-4CF0-AFE5-168D6DED7FBC}"/>
                </a:ext>
              </a:extLst>
            </p:cNvPr>
            <p:cNvGrpSpPr/>
            <p:nvPr/>
          </p:nvGrpSpPr>
          <p:grpSpPr>
            <a:xfrm>
              <a:off x="7548922" y="1852430"/>
              <a:ext cx="4152748" cy="3078789"/>
              <a:chOff x="4230226" y="2214554"/>
              <a:chExt cx="4699460" cy="3563447"/>
            </a:xfrm>
          </p:grpSpPr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xmlns="" id="{A9E65F2A-5B10-4F90-9047-ED60C09F4687}"/>
                  </a:ext>
                </a:extLst>
              </p:cNvPr>
              <p:cNvCxnSpPr>
                <a:cxnSpLocks/>
                <a:stCxn id="36" idx="3"/>
                <a:endCxn id="37" idx="7"/>
              </p:cNvCxnSpPr>
              <p:nvPr/>
            </p:nvCxnSpPr>
            <p:spPr>
              <a:xfrm rot="5400000">
                <a:off x="5646109" y="3642262"/>
                <a:ext cx="570017" cy="39755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xmlns="" id="{D380164B-0854-4E12-818D-9558C71F5CCF}"/>
                  </a:ext>
                </a:extLst>
              </p:cNvPr>
              <p:cNvGrpSpPr/>
              <p:nvPr/>
            </p:nvGrpSpPr>
            <p:grpSpPr>
              <a:xfrm>
                <a:off x="5000628" y="2214554"/>
                <a:ext cx="3571900" cy="3071834"/>
                <a:chOff x="5000628" y="2214554"/>
                <a:chExt cx="3571900" cy="3071834"/>
              </a:xfrm>
            </p:grpSpPr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xmlns="" id="{21ACA438-CB4C-4D82-8C95-B1F07B25F805}"/>
                    </a:ext>
                  </a:extLst>
                </p:cNvPr>
                <p:cNvSpPr/>
                <p:nvPr/>
              </p:nvSpPr>
              <p:spPr>
                <a:xfrm>
                  <a:off x="5857884" y="2214554"/>
                  <a:ext cx="1857388" cy="1571636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xmlns="" id="{D828F602-9647-4E23-8FD7-4570B970890F}"/>
                    </a:ext>
                  </a:extLst>
                </p:cNvPr>
                <p:cNvSpPr/>
                <p:nvPr/>
              </p:nvSpPr>
              <p:spPr>
                <a:xfrm>
                  <a:off x="5000628" y="4000504"/>
                  <a:ext cx="857256" cy="857256"/>
                </a:xfrm>
                <a:prstGeom prst="ellipse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xmlns="" id="{3BA80FCD-3AF7-4B22-9FB8-653A4EF4A9D5}"/>
                    </a:ext>
                  </a:extLst>
                </p:cNvPr>
                <p:cNvSpPr/>
                <p:nvPr/>
              </p:nvSpPr>
              <p:spPr>
                <a:xfrm>
                  <a:off x="6357950" y="4429132"/>
                  <a:ext cx="857256" cy="857256"/>
                </a:xfrm>
                <a:prstGeom prst="ellipse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xmlns="" id="{22939B24-FF72-4472-848F-C46D76EA7437}"/>
                    </a:ext>
                  </a:extLst>
                </p:cNvPr>
                <p:cNvSpPr/>
                <p:nvPr/>
              </p:nvSpPr>
              <p:spPr>
                <a:xfrm>
                  <a:off x="7715272" y="4000504"/>
                  <a:ext cx="857256" cy="857256"/>
                </a:xfrm>
                <a:prstGeom prst="ellipse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xmlns="" id="{C1BFBCC3-3099-47C6-95BD-C8D37C8432EB}"/>
                    </a:ext>
                  </a:extLst>
                </p:cNvPr>
                <p:cNvCxnSpPr>
                  <a:cxnSpLocks/>
                  <a:endCxn id="38" idx="0"/>
                </p:cNvCxnSpPr>
                <p:nvPr/>
              </p:nvCxnSpPr>
              <p:spPr>
                <a:xfrm rot="5400000">
                  <a:off x="6465850" y="4108404"/>
                  <a:ext cx="641456" cy="1588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xmlns="" id="{CEE3B8CC-53DA-48D6-97AB-5C93FDA9247C}"/>
                    </a:ext>
                  </a:extLst>
                </p:cNvPr>
                <p:cNvCxnSpPr>
                  <a:cxnSpLocks/>
                  <a:endCxn id="39" idx="1"/>
                </p:cNvCxnSpPr>
                <p:nvPr/>
              </p:nvCxnSpPr>
              <p:spPr>
                <a:xfrm rot="16200000" flipH="1">
                  <a:off x="7358876" y="3644108"/>
                  <a:ext cx="625608" cy="338268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xmlns="" id="{96999472-EC7E-445A-9666-64B838D5D205}"/>
                    </a:ext>
                  </a:extLst>
                </p:cNvPr>
                <p:cNvSpPr txBox="1"/>
                <p:nvPr/>
              </p:nvSpPr>
              <p:spPr>
                <a:xfrm>
                  <a:off x="5993669" y="2699282"/>
                  <a:ext cx="1500199" cy="5343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GOLD</a:t>
                  </a:r>
                  <a:endParaRPr lang="en-US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xmlns="" id="{5811A45C-A63C-4A20-8571-B398AE733F31}"/>
                    </a:ext>
                  </a:extLst>
                </p:cNvPr>
                <p:cNvSpPr txBox="1"/>
                <p:nvPr/>
              </p:nvSpPr>
              <p:spPr>
                <a:xfrm>
                  <a:off x="5072066" y="4130109"/>
                  <a:ext cx="71438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200" b="1" dirty="0">
                      <a:solidFill>
                        <a:schemeClr val="bg1"/>
                      </a:solidFill>
                    </a:rPr>
                    <a:t>A</a:t>
                  </a:r>
                  <a:endParaRPr lang="en-US" sz="32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xmlns="" id="{A42F6EAB-1F09-44CC-8692-0678B3C43356}"/>
                    </a:ext>
                  </a:extLst>
                </p:cNvPr>
                <p:cNvSpPr txBox="1"/>
                <p:nvPr/>
              </p:nvSpPr>
              <p:spPr>
                <a:xfrm>
                  <a:off x="6429388" y="4558737"/>
                  <a:ext cx="71438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200" b="1" dirty="0">
                      <a:solidFill>
                        <a:schemeClr val="bg1"/>
                      </a:solidFill>
                    </a:rPr>
                    <a:t>B</a:t>
                  </a:r>
                  <a:endParaRPr lang="en-US" sz="32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xmlns="" id="{53720D60-8145-4C81-94CE-714B42E3F2CE}"/>
                    </a:ext>
                  </a:extLst>
                </p:cNvPr>
                <p:cNvSpPr txBox="1"/>
                <p:nvPr/>
              </p:nvSpPr>
              <p:spPr>
                <a:xfrm>
                  <a:off x="7786710" y="4143380"/>
                  <a:ext cx="71438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200" b="1" dirty="0">
                      <a:solidFill>
                        <a:schemeClr val="bg1"/>
                      </a:solidFill>
                    </a:rPr>
                    <a:t>C</a:t>
                  </a:r>
                  <a:endParaRPr lang="en-US" sz="32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xmlns="" id="{308974F4-B8D1-4FBB-8145-BDB5CC2DABFB}"/>
                  </a:ext>
                </a:extLst>
              </p:cNvPr>
              <p:cNvGrpSpPr/>
              <p:nvPr/>
            </p:nvGrpSpPr>
            <p:grpSpPr>
              <a:xfrm>
                <a:off x="4230226" y="2323995"/>
                <a:ext cx="4699460" cy="3454006"/>
                <a:chOff x="4230226" y="2323995"/>
                <a:chExt cx="4699460" cy="3454006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xmlns="" id="{B2493EFB-5700-456E-9F26-D16A287748B3}"/>
                    </a:ext>
                  </a:extLst>
                </p:cNvPr>
                <p:cNvSpPr txBox="1"/>
                <p:nvPr/>
              </p:nvSpPr>
              <p:spPr>
                <a:xfrm>
                  <a:off x="7493868" y="2323995"/>
                  <a:ext cx="1285852" cy="4630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000" b="1" dirty="0"/>
                    <a:t>300 PV</a:t>
                  </a:r>
                  <a:endParaRPr lang="en-US" sz="2000" b="1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xmlns="" id="{C9AB1A59-BE8A-4B35-8D34-3C2F7612AA4D}"/>
                    </a:ext>
                  </a:extLst>
                </p:cNvPr>
                <p:cNvSpPr txBox="1"/>
                <p:nvPr/>
              </p:nvSpPr>
              <p:spPr>
                <a:xfrm>
                  <a:off x="7643834" y="4886278"/>
                  <a:ext cx="1285852" cy="4630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000" b="1" dirty="0"/>
                    <a:t>800 PV</a:t>
                  </a:r>
                  <a:endParaRPr lang="en-US" sz="2000" b="1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xmlns="" id="{83EF7096-70C6-4C6C-8206-3BA55AB379DD}"/>
                    </a:ext>
                  </a:extLst>
                </p:cNvPr>
                <p:cNvSpPr txBox="1"/>
                <p:nvPr/>
              </p:nvSpPr>
              <p:spPr>
                <a:xfrm>
                  <a:off x="6215106" y="5314906"/>
                  <a:ext cx="1285852" cy="4630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000" b="1" dirty="0"/>
                    <a:t>2600 PV</a:t>
                  </a:r>
                  <a:endParaRPr lang="en-US" sz="2000" b="1" dirty="0"/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xmlns="" id="{3B2AC090-669D-4D5D-AA9A-53A73EC45D90}"/>
                    </a:ext>
                  </a:extLst>
                </p:cNvPr>
                <p:cNvSpPr txBox="1"/>
                <p:nvPr/>
              </p:nvSpPr>
              <p:spPr>
                <a:xfrm>
                  <a:off x="4230226" y="4904610"/>
                  <a:ext cx="1285852" cy="4630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000" b="1" dirty="0"/>
                    <a:t>2100 PV</a:t>
                  </a:r>
                  <a:endParaRPr lang="en-US" sz="2000" b="1" dirty="0"/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4F0F8601-D646-40DC-B543-DFACC9FF891B}"/>
                </a:ext>
              </a:extLst>
            </p:cNvPr>
            <p:cNvGrpSpPr/>
            <p:nvPr/>
          </p:nvGrpSpPr>
          <p:grpSpPr>
            <a:xfrm>
              <a:off x="8017039" y="4136138"/>
              <a:ext cx="1285852" cy="1574918"/>
              <a:chOff x="8017039" y="4136138"/>
              <a:chExt cx="1285852" cy="1574918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xmlns="" id="{751D955E-72AE-40C7-94C7-AB6E00B9199E}"/>
                  </a:ext>
                </a:extLst>
              </p:cNvPr>
              <p:cNvGrpSpPr/>
              <p:nvPr/>
            </p:nvGrpSpPr>
            <p:grpSpPr>
              <a:xfrm>
                <a:off x="8017039" y="4610711"/>
                <a:ext cx="1285852" cy="1100345"/>
                <a:chOff x="8017039" y="4610711"/>
                <a:chExt cx="1285852" cy="1100345"/>
              </a:xfrm>
            </p:grpSpPr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xmlns="" id="{74101AF4-19A1-4B85-B63F-0537A85E6EC5}"/>
                    </a:ext>
                  </a:extLst>
                </p:cNvPr>
                <p:cNvSpPr/>
                <p:nvPr/>
              </p:nvSpPr>
              <p:spPr>
                <a:xfrm>
                  <a:off x="8229699" y="4610711"/>
                  <a:ext cx="714380" cy="686431"/>
                </a:xfrm>
                <a:prstGeom prst="ellipse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xmlns="" id="{38EC110C-EFBB-4B62-AEA8-A412B2B22892}"/>
                    </a:ext>
                  </a:extLst>
                </p:cNvPr>
                <p:cNvSpPr txBox="1"/>
                <p:nvPr/>
              </p:nvSpPr>
              <p:spPr>
                <a:xfrm>
                  <a:off x="8209719" y="4650576"/>
                  <a:ext cx="71438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3200" b="1" dirty="0">
                      <a:solidFill>
                        <a:schemeClr val="bg1"/>
                      </a:solidFill>
                    </a:rPr>
                    <a:t>E</a:t>
                  </a:r>
                  <a:endParaRPr lang="en-US" sz="32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xmlns="" id="{F02A1375-0FAE-41BB-86FF-71F626B6A7A7}"/>
                    </a:ext>
                  </a:extLst>
                </p:cNvPr>
                <p:cNvSpPr txBox="1"/>
                <p:nvPr/>
              </p:nvSpPr>
              <p:spPr>
                <a:xfrm>
                  <a:off x="8017039" y="5310946"/>
                  <a:ext cx="128585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000" b="1" dirty="0"/>
                    <a:t>3525 PV</a:t>
                  </a:r>
                  <a:endParaRPr lang="en-US" sz="2000" b="1" dirty="0"/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xmlns="" id="{BAE01092-5E64-4FD4-9C8D-FA200E2D0A6B}"/>
                  </a:ext>
                </a:extLst>
              </p:cNvPr>
              <p:cNvCxnSpPr>
                <a:cxnSpLocks/>
                <a:stCxn id="37" idx="4"/>
                <a:endCxn id="46" idx="0"/>
              </p:cNvCxnSpPr>
              <p:nvPr/>
            </p:nvCxnSpPr>
            <p:spPr>
              <a:xfrm flipH="1">
                <a:off x="8586889" y="4136138"/>
                <a:ext cx="21574" cy="474573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CC2B4951-44C4-4785-8D73-82122EEC8E2A}"/>
                </a:ext>
              </a:extLst>
            </p:cNvPr>
            <p:cNvGrpSpPr/>
            <p:nvPr/>
          </p:nvGrpSpPr>
          <p:grpSpPr>
            <a:xfrm>
              <a:off x="10624783" y="2514378"/>
              <a:ext cx="1703806" cy="1191503"/>
              <a:chOff x="10624783" y="2514378"/>
              <a:chExt cx="1703806" cy="1191503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70157D01-C535-4580-8A85-4015ED0AA7DD}"/>
                  </a:ext>
                </a:extLst>
              </p:cNvPr>
              <p:cNvSpPr txBox="1"/>
              <p:nvPr/>
            </p:nvSpPr>
            <p:spPr>
              <a:xfrm>
                <a:off x="11192327" y="3305771"/>
                <a:ext cx="113626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/>
                  <a:t>700 PV</a:t>
                </a:r>
                <a:endParaRPr lang="en-US" sz="2000" b="1" dirty="0"/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xmlns="" id="{2DB217AE-4F9A-488A-BE88-E318A13692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24783" y="2514378"/>
                <a:ext cx="609222" cy="301383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xmlns="" id="{F6117ADC-D6BA-4036-BD43-27DBDF306D93}"/>
                  </a:ext>
                </a:extLst>
              </p:cNvPr>
              <p:cNvSpPr/>
              <p:nvPr/>
            </p:nvSpPr>
            <p:spPr>
              <a:xfrm>
                <a:off x="11127120" y="2696580"/>
                <a:ext cx="714380" cy="686431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xmlns="" id="{6BDF1719-E725-47C0-AC28-45B7319765D4}"/>
                  </a:ext>
                </a:extLst>
              </p:cNvPr>
              <p:cNvSpPr txBox="1"/>
              <p:nvPr/>
            </p:nvSpPr>
            <p:spPr>
              <a:xfrm>
                <a:off x="11179509" y="2739142"/>
                <a:ext cx="6096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200" b="1" dirty="0">
                    <a:solidFill>
                      <a:schemeClr val="bg1"/>
                    </a:solidFill>
                  </a:rPr>
                  <a:t>F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xmlns="" id="{5C8A6A64-EAA3-41E0-A9AA-4554F3352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1"/>
            <a:ext cx="972416" cy="811749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95CB4EC3-D422-4767-A6AA-DB757186442D}"/>
              </a:ext>
            </a:extLst>
          </p:cNvPr>
          <p:cNvGrpSpPr/>
          <p:nvPr/>
        </p:nvGrpSpPr>
        <p:grpSpPr>
          <a:xfrm>
            <a:off x="10999303" y="0"/>
            <a:ext cx="1160851" cy="843184"/>
            <a:chOff x="10933043" y="0"/>
            <a:chExt cx="1227112" cy="843184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xmlns="" id="{62937C21-2639-4EAF-AA43-95225619B934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xmlns="" id="{7105B08F-A77F-4A85-9E05-917768187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pic>
        <p:nvPicPr>
          <p:cNvPr id="68" name="Picture 67">
            <a:extLst>
              <a:ext uri="{FF2B5EF4-FFF2-40B4-BE49-F238E27FC236}">
                <a16:creationId xmlns:a16="http://schemas.microsoft.com/office/drawing/2014/main" xmlns="" id="{9881AF9C-D88D-4BCE-BF56-65F5803F3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9" y="808829"/>
            <a:ext cx="4003827" cy="3203866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xmlns="" id="{6E4BCA02-D6B9-445B-B6DC-DE21E5EF32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4" y="3918594"/>
            <a:ext cx="4003206" cy="295639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6D7491EC-3882-410D-A8C9-B10E8F274D4B}"/>
              </a:ext>
            </a:extLst>
          </p:cNvPr>
          <p:cNvSpPr txBox="1"/>
          <p:nvPr/>
        </p:nvSpPr>
        <p:spPr>
          <a:xfrm>
            <a:off x="3947074" y="4310554"/>
            <a:ext cx="42977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TBB = 8712x0.90/- </a:t>
            </a:r>
            <a:r>
              <a:rPr lang="en-IN" sz="2200" b="1" dirty="0">
                <a:highlight>
                  <a:srgbClr val="FFFF00"/>
                </a:highlight>
              </a:rPr>
              <a:t>= Rs. 7841/-</a:t>
            </a:r>
            <a:r>
              <a:rPr lang="en-IN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52693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7" grpId="0"/>
      <p:bldP spid="48" grpId="0"/>
      <p:bldP spid="49" grpId="0"/>
      <p:bldP spid="50" grpId="0"/>
      <p:bldP spid="51" grpId="0"/>
      <p:bldP spid="55" grpId="0"/>
      <p:bldP spid="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F8B7478-4C14-4FDC-B5F5-37A1A8AC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TBB @3% &amp; LOB Effects for Gold Directors</a:t>
            </a:r>
            <a:endParaRPr lang="en-IN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BBEBA1-067D-461E-BBCB-2808892CF1BC}"/>
              </a:ext>
            </a:extLst>
          </p:cNvPr>
          <p:cNvSpPr txBox="1"/>
          <p:nvPr/>
        </p:nvSpPr>
        <p:spPr>
          <a:xfrm>
            <a:off x="3859420" y="862840"/>
            <a:ext cx="82663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>
                <a:highlight>
                  <a:srgbClr val="FFFF00"/>
                </a:highlight>
              </a:rPr>
              <a:t>Gold Director have to do 1800 Side PV with Multi LOB  in a Month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11C7FE-8A1B-4A46-9A8D-684A13F81063}"/>
              </a:ext>
            </a:extLst>
          </p:cNvPr>
          <p:cNvSpPr txBox="1"/>
          <p:nvPr/>
        </p:nvSpPr>
        <p:spPr>
          <a:xfrm>
            <a:off x="5486404" y="1280044"/>
            <a:ext cx="5976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11% Leg’s PV will also be add in your qualification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04AE6BD-C7F3-4252-BBD3-6A9E54B0D79F}"/>
              </a:ext>
            </a:extLst>
          </p:cNvPr>
          <p:cNvSpPr txBox="1"/>
          <p:nvPr/>
        </p:nvSpPr>
        <p:spPr>
          <a:xfrm>
            <a:off x="4030367" y="1671823"/>
            <a:ext cx="274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PV = 22000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FA76BFC-1194-4CCA-A089-B407090E485F}"/>
              </a:ext>
            </a:extLst>
          </p:cNvPr>
          <p:cNvSpPr txBox="1"/>
          <p:nvPr/>
        </p:nvSpPr>
        <p:spPr>
          <a:xfrm>
            <a:off x="3991939" y="2173638"/>
            <a:ext cx="36895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PB   = 1800x18x4% </a:t>
            </a:r>
            <a:r>
              <a:rPr lang="en-IN" sz="2200" b="1" dirty="0">
                <a:highlight>
                  <a:srgbClr val="FFFF00"/>
                </a:highlight>
              </a:rPr>
              <a:t>= Rs. 1296</a:t>
            </a:r>
            <a:endParaRPr lang="en-IN" sz="2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8FCACAD-CEEE-4B92-99AA-D49364B6DB95}"/>
              </a:ext>
            </a:extLst>
          </p:cNvPr>
          <p:cNvSpPr txBox="1"/>
          <p:nvPr/>
        </p:nvSpPr>
        <p:spPr>
          <a:xfrm>
            <a:off x="3943543" y="2698248"/>
            <a:ext cx="4316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BBB = 1800X18X6% + 4200x18x5% + </a:t>
            </a:r>
          </a:p>
          <a:p>
            <a:r>
              <a:rPr lang="en-IN" sz="2200" dirty="0"/>
              <a:t>            4200x18x4% + 12000x18x3%</a:t>
            </a:r>
          </a:p>
          <a:p>
            <a:r>
              <a:rPr lang="en-IN" sz="2200" dirty="0"/>
              <a:t>         = 15228x.85/- </a:t>
            </a:r>
            <a:r>
              <a:rPr lang="en-IN" sz="2200" b="1" dirty="0">
                <a:highlight>
                  <a:srgbClr val="FFFF00"/>
                </a:highlight>
              </a:rPr>
              <a:t>= Rs. 12943/-</a:t>
            </a:r>
            <a:r>
              <a:rPr lang="en-IN" sz="2200" dirty="0"/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5F06159-8426-40D2-9D96-D0C24DF1A21E}"/>
              </a:ext>
            </a:extLst>
          </p:cNvPr>
          <p:cNvSpPr txBox="1"/>
          <p:nvPr/>
        </p:nvSpPr>
        <p:spPr>
          <a:xfrm>
            <a:off x="4009857" y="4670194"/>
            <a:ext cx="38241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TBB =15228x0.24/- </a:t>
            </a:r>
            <a:r>
              <a:rPr lang="en-IN" sz="2200" b="1" dirty="0">
                <a:highlight>
                  <a:srgbClr val="FFFF00"/>
                </a:highlight>
              </a:rPr>
              <a:t>= Rs. 3655/-</a:t>
            </a:r>
            <a:r>
              <a:rPr lang="en-IN" sz="2200" dirty="0"/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AF27D68-10DD-4629-B0C3-61D824022BDD}"/>
              </a:ext>
            </a:extLst>
          </p:cNvPr>
          <p:cNvSpPr txBox="1"/>
          <p:nvPr/>
        </p:nvSpPr>
        <p:spPr>
          <a:xfrm>
            <a:off x="4081674" y="6167322"/>
            <a:ext cx="7950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Total Cheque = 1296+12943+13705+3655+22275 = </a:t>
            </a:r>
            <a:r>
              <a:rPr lang="en-IN" sz="2800" b="1" dirty="0">
                <a:highlight>
                  <a:srgbClr val="00FFFF"/>
                </a:highlight>
              </a:rPr>
              <a:t>Rs. 53874/-</a:t>
            </a:r>
            <a:r>
              <a:rPr lang="en-IN" sz="2200" dirty="0"/>
              <a:t> 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7AB4A6EF-4A5B-441C-BA8A-18C71AA74516}"/>
              </a:ext>
            </a:extLst>
          </p:cNvPr>
          <p:cNvSpPr txBox="1"/>
          <p:nvPr/>
        </p:nvSpPr>
        <p:spPr>
          <a:xfrm>
            <a:off x="3966481" y="5287089"/>
            <a:ext cx="77346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LOB = 9000+(1800X5% + 4200x5%) – </a:t>
            </a:r>
            <a:r>
              <a:rPr lang="en-IN" sz="2200" b="1" dirty="0">
                <a:solidFill>
                  <a:srgbClr val="FF0000"/>
                </a:solidFill>
              </a:rPr>
              <a:t>4500 ULG</a:t>
            </a:r>
            <a:r>
              <a:rPr lang="en-IN" sz="2200" dirty="0"/>
              <a:t>  </a:t>
            </a:r>
          </a:p>
          <a:p>
            <a:r>
              <a:rPr lang="en-IN" sz="2200" dirty="0"/>
              <a:t>         = 9900x2.25/- </a:t>
            </a:r>
            <a:r>
              <a:rPr lang="en-IN" sz="2200" b="1" dirty="0">
                <a:highlight>
                  <a:srgbClr val="FFFF00"/>
                </a:highlight>
              </a:rPr>
              <a:t>= Rs. 22275/-</a:t>
            </a:r>
            <a:r>
              <a:rPr lang="en-IN" sz="2200" dirty="0"/>
              <a:t> 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xmlns="" id="{1F12A61F-391F-4369-88EA-A09DC796954C}"/>
              </a:ext>
            </a:extLst>
          </p:cNvPr>
          <p:cNvGrpSpPr/>
          <p:nvPr/>
        </p:nvGrpSpPr>
        <p:grpSpPr>
          <a:xfrm>
            <a:off x="8189816" y="1852430"/>
            <a:ext cx="3825555" cy="3420202"/>
            <a:chOff x="8189816" y="1852430"/>
            <a:chExt cx="3825555" cy="3420202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8FEECBB0-7348-4995-970B-242E78D0933F}"/>
                </a:ext>
              </a:extLst>
            </p:cNvPr>
            <p:cNvGrpSpPr/>
            <p:nvPr/>
          </p:nvGrpSpPr>
          <p:grpSpPr>
            <a:xfrm>
              <a:off x="8189816" y="2983020"/>
              <a:ext cx="455484" cy="492492"/>
              <a:chOff x="8229700" y="3395478"/>
              <a:chExt cx="455484" cy="492492"/>
            </a:xfrm>
          </p:grpSpPr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xmlns="" id="{EEFFBDC3-0B51-4A9B-9330-46B217BF396D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xmlns="" id="{2263B11A-2019-4B4F-9AC8-F66AFC4887AC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A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xmlns="" id="{DB5552A8-22BC-459E-A9FB-829B4D0B565F}"/>
                </a:ext>
              </a:extLst>
            </p:cNvPr>
            <p:cNvGrpSpPr/>
            <p:nvPr/>
          </p:nvGrpSpPr>
          <p:grpSpPr>
            <a:xfrm>
              <a:off x="8205032" y="3719969"/>
              <a:ext cx="455484" cy="492492"/>
              <a:chOff x="8229700" y="3395478"/>
              <a:chExt cx="455484" cy="492492"/>
            </a:xfrm>
          </p:grpSpPr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xmlns="" id="{A0264986-B5BF-4562-AE08-5AF34B621518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xmlns="" id="{E4BBA492-14BF-43A5-B068-A67241B02B4A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B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xmlns="" id="{C1D6B5C8-45FA-45AA-BB5F-A8243519FB2A}"/>
                </a:ext>
              </a:extLst>
            </p:cNvPr>
            <p:cNvGrpSpPr/>
            <p:nvPr/>
          </p:nvGrpSpPr>
          <p:grpSpPr>
            <a:xfrm>
              <a:off x="8198408" y="4495220"/>
              <a:ext cx="455484" cy="492492"/>
              <a:chOff x="8229700" y="3395478"/>
              <a:chExt cx="455484" cy="492492"/>
            </a:xfrm>
          </p:grpSpPr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xmlns="" id="{BE04C02A-D8C2-4273-92C5-FE80B82D13BB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xmlns="" id="{4EA21FBC-D83F-4C00-9DFD-78AFFCD46228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C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xmlns="" id="{A2C410B3-3576-4C5E-AF57-217F677F0641}"/>
                </a:ext>
              </a:extLst>
            </p:cNvPr>
            <p:cNvSpPr txBox="1"/>
            <p:nvPr/>
          </p:nvSpPr>
          <p:spPr>
            <a:xfrm>
              <a:off x="11089746" y="3117347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300 PV</a:t>
              </a:r>
              <a:endParaRPr lang="en-US" sz="1400" b="1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xmlns="" id="{92E98A36-C5B1-46D4-89E5-9F29247ED3FF}"/>
                </a:ext>
              </a:extLst>
            </p:cNvPr>
            <p:cNvSpPr txBox="1"/>
            <p:nvPr/>
          </p:nvSpPr>
          <p:spPr>
            <a:xfrm>
              <a:off x="11191880" y="3798105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200 PV</a:t>
              </a:r>
              <a:endParaRPr lang="en-US" sz="1400" b="1" dirty="0"/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xmlns="" id="{D5FE3240-592D-4CB1-8744-60FF6ADFCEA3}"/>
                </a:ext>
              </a:extLst>
            </p:cNvPr>
            <p:cNvGrpSpPr/>
            <p:nvPr/>
          </p:nvGrpSpPr>
          <p:grpSpPr>
            <a:xfrm>
              <a:off x="8401878" y="1852430"/>
              <a:ext cx="3006463" cy="3420202"/>
              <a:chOff x="8401878" y="1852430"/>
              <a:chExt cx="3006463" cy="3420202"/>
            </a:xfrm>
          </p:grpSpPr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xmlns="" id="{AE668C91-0444-41DF-8DBA-5B0107C8581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540333" y="2656617"/>
                <a:ext cx="492490" cy="35130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xmlns="" id="{43751032-A10E-409D-9E56-E1A2068E4E61}"/>
                  </a:ext>
                </a:extLst>
              </p:cNvPr>
              <p:cNvSpPr/>
              <p:nvPr/>
            </p:nvSpPr>
            <p:spPr>
              <a:xfrm>
                <a:off x="8987226" y="1852430"/>
                <a:ext cx="1641309" cy="1357881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3" name="Straight Arrow Connector 122">
                <a:extLst>
                  <a:ext uri="{FF2B5EF4-FFF2-40B4-BE49-F238E27FC236}">
                    <a16:creationId xmlns:a16="http://schemas.microsoft.com/office/drawing/2014/main" xmlns="" id="{F9BD1DFD-D837-4E65-B112-E68EF54AA0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39729" y="3117347"/>
                <a:ext cx="17454" cy="27521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xmlns="" id="{CBC658E9-53DE-42B7-9625-FD0CE41C9CBE}"/>
                  </a:ext>
                </a:extLst>
              </p:cNvPr>
              <p:cNvSpPr txBox="1"/>
              <p:nvPr/>
            </p:nvSpPr>
            <p:spPr>
              <a:xfrm>
                <a:off x="9107215" y="2271231"/>
                <a:ext cx="13256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GOLD</a:t>
                </a:r>
                <a:endParaRPr lang="en-U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xmlns="" id="{00085CEC-657F-4C60-A838-2CF967935B91}"/>
                  </a:ext>
                </a:extLst>
              </p:cNvPr>
              <p:cNvSpPr txBox="1"/>
              <p:nvPr/>
            </p:nvSpPr>
            <p:spPr>
              <a:xfrm>
                <a:off x="8558153" y="3088875"/>
                <a:ext cx="823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2100 PV</a:t>
                </a:r>
                <a:endParaRPr lang="en-US" sz="1400" b="1" dirty="0"/>
              </a:p>
            </p:txBody>
          </p:sp>
          <p:cxnSp>
            <p:nvCxnSpPr>
              <p:cNvPr id="126" name="Straight Arrow Connector 125">
                <a:extLst>
                  <a:ext uri="{FF2B5EF4-FFF2-40B4-BE49-F238E27FC236}">
                    <a16:creationId xmlns:a16="http://schemas.microsoft.com/office/drawing/2014/main" xmlns="" id="{11B7BCEB-84A8-4B07-BE3B-2380F098C0BA}"/>
                  </a:ext>
                </a:extLst>
              </p:cNvPr>
              <p:cNvCxnSpPr/>
              <p:nvPr/>
            </p:nvCxnSpPr>
            <p:spPr>
              <a:xfrm flipH="1">
                <a:off x="9806609" y="5128591"/>
                <a:ext cx="57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Arrow Connector 126">
                <a:extLst>
                  <a:ext uri="{FF2B5EF4-FFF2-40B4-BE49-F238E27FC236}">
                    <a16:creationId xmlns:a16="http://schemas.microsoft.com/office/drawing/2014/main" xmlns="" id="{636F1C21-7E1A-4392-81B8-E62C8E8BE74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01878" y="3462190"/>
                <a:ext cx="6921" cy="28817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Arrow Connector 127">
                <a:extLst>
                  <a:ext uri="{FF2B5EF4-FFF2-40B4-BE49-F238E27FC236}">
                    <a16:creationId xmlns:a16="http://schemas.microsoft.com/office/drawing/2014/main" xmlns="" id="{D5E1C7A3-6FFE-4A7E-8196-A52DFD99CF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18257" y="2622498"/>
                <a:ext cx="315868" cy="423704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Arrow Connector 128">
                <a:extLst>
                  <a:ext uri="{FF2B5EF4-FFF2-40B4-BE49-F238E27FC236}">
                    <a16:creationId xmlns:a16="http://schemas.microsoft.com/office/drawing/2014/main" xmlns="" id="{3F615B7D-EFB5-47D7-BE1C-CAB1626A703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421758" y="4237441"/>
                <a:ext cx="6921" cy="28817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xmlns="" id="{AA6AADDA-52D3-485E-AD2C-AC5E2959CC30}"/>
                  </a:ext>
                </a:extLst>
              </p:cNvPr>
              <p:cNvGrpSpPr/>
              <p:nvPr/>
            </p:nvGrpSpPr>
            <p:grpSpPr>
              <a:xfrm>
                <a:off x="9190353" y="3347452"/>
                <a:ext cx="455484" cy="492492"/>
                <a:chOff x="8229700" y="3395478"/>
                <a:chExt cx="455484" cy="492492"/>
              </a:xfrm>
            </p:grpSpPr>
            <p:sp>
              <p:nvSpPr>
                <p:cNvPr id="162" name="Oval 161">
                  <a:extLst>
                    <a:ext uri="{FF2B5EF4-FFF2-40B4-BE49-F238E27FC236}">
                      <a16:creationId xmlns:a16="http://schemas.microsoft.com/office/drawing/2014/main" xmlns="" id="{49AA9BE2-998A-4F4D-B308-B5D89C8C7049}"/>
                    </a:ext>
                  </a:extLst>
                </p:cNvPr>
                <p:cNvSpPr/>
                <p:nvPr/>
              </p:nvSpPr>
              <p:spPr>
                <a:xfrm>
                  <a:off x="8229700" y="3395478"/>
                  <a:ext cx="455484" cy="492492"/>
                </a:xfrm>
                <a:prstGeom prst="ellipse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xmlns="" id="{84DAE55A-BD2B-4977-884F-FDE380EB02B9}"/>
                    </a:ext>
                  </a:extLst>
                </p:cNvPr>
                <p:cNvSpPr txBox="1"/>
                <p:nvPr/>
              </p:nvSpPr>
              <p:spPr>
                <a:xfrm>
                  <a:off x="8279585" y="3435633"/>
                  <a:ext cx="3482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000" b="1" dirty="0">
                      <a:solidFill>
                        <a:schemeClr val="bg1"/>
                      </a:solidFill>
                    </a:rPr>
                    <a:t>D</a:t>
                  </a:r>
                  <a:endParaRPr 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131" name="Straight Arrow Connector 130">
                <a:extLst>
                  <a:ext uri="{FF2B5EF4-FFF2-40B4-BE49-F238E27FC236}">
                    <a16:creationId xmlns:a16="http://schemas.microsoft.com/office/drawing/2014/main" xmlns="" id="{2156B4C3-D23E-45D5-8865-B741BCCE7B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402415" y="3826622"/>
                <a:ext cx="6921" cy="28817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xmlns="" id="{06700C76-3DD0-4F0A-83C7-46291955CF4F}"/>
                  </a:ext>
                </a:extLst>
              </p:cNvPr>
              <p:cNvGrpSpPr/>
              <p:nvPr/>
            </p:nvGrpSpPr>
            <p:grpSpPr>
              <a:xfrm>
                <a:off x="9205569" y="4084401"/>
                <a:ext cx="455484" cy="492492"/>
                <a:chOff x="8229700" y="3395478"/>
                <a:chExt cx="455484" cy="492492"/>
              </a:xfrm>
            </p:grpSpPr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xmlns="" id="{48503DA6-9FE1-42C4-8AB9-A96673CB050A}"/>
                    </a:ext>
                  </a:extLst>
                </p:cNvPr>
                <p:cNvSpPr/>
                <p:nvPr/>
              </p:nvSpPr>
              <p:spPr>
                <a:xfrm>
                  <a:off x="8229700" y="3395478"/>
                  <a:ext cx="455484" cy="492492"/>
                </a:xfrm>
                <a:prstGeom prst="ellipse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xmlns="" id="{964F03FC-3CE7-40E5-B1F7-148466DF1630}"/>
                    </a:ext>
                  </a:extLst>
                </p:cNvPr>
                <p:cNvSpPr txBox="1"/>
                <p:nvPr/>
              </p:nvSpPr>
              <p:spPr>
                <a:xfrm>
                  <a:off x="8279585" y="3435633"/>
                  <a:ext cx="3482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000" b="1" dirty="0">
                      <a:solidFill>
                        <a:schemeClr val="bg1"/>
                      </a:solidFill>
                    </a:rPr>
                    <a:t>E</a:t>
                  </a:r>
                  <a:endParaRPr 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133" name="Straight Arrow Connector 132">
                <a:extLst>
                  <a:ext uri="{FF2B5EF4-FFF2-40B4-BE49-F238E27FC236}">
                    <a16:creationId xmlns:a16="http://schemas.microsoft.com/office/drawing/2014/main" xmlns="" id="{E25389D5-D295-41F8-B205-A0B724CFBB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422295" y="4535613"/>
                <a:ext cx="6921" cy="28817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xmlns="" id="{047ABCD9-6C5D-495A-A808-DC75E65153AE}"/>
                  </a:ext>
                </a:extLst>
              </p:cNvPr>
              <p:cNvGrpSpPr/>
              <p:nvPr/>
            </p:nvGrpSpPr>
            <p:grpSpPr>
              <a:xfrm>
                <a:off x="9198945" y="4780140"/>
                <a:ext cx="455484" cy="492492"/>
                <a:chOff x="8229700" y="3395478"/>
                <a:chExt cx="455484" cy="492492"/>
              </a:xfrm>
            </p:grpSpPr>
            <p:sp>
              <p:nvSpPr>
                <p:cNvPr id="158" name="Oval 157">
                  <a:extLst>
                    <a:ext uri="{FF2B5EF4-FFF2-40B4-BE49-F238E27FC236}">
                      <a16:creationId xmlns:a16="http://schemas.microsoft.com/office/drawing/2014/main" xmlns="" id="{F8FD0439-A436-4B67-A9F1-3D4659CF80DB}"/>
                    </a:ext>
                  </a:extLst>
                </p:cNvPr>
                <p:cNvSpPr/>
                <p:nvPr/>
              </p:nvSpPr>
              <p:spPr>
                <a:xfrm>
                  <a:off x="8229700" y="3395478"/>
                  <a:ext cx="455484" cy="492492"/>
                </a:xfrm>
                <a:prstGeom prst="ellipse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xmlns="" id="{DE32F55F-B8FE-4784-9337-4192294E7A7C}"/>
                    </a:ext>
                  </a:extLst>
                </p:cNvPr>
                <p:cNvSpPr txBox="1"/>
                <p:nvPr/>
              </p:nvSpPr>
              <p:spPr>
                <a:xfrm>
                  <a:off x="8279585" y="3435633"/>
                  <a:ext cx="3482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</a:rPr>
                    <a:t>F</a:t>
                  </a:r>
                </a:p>
              </p:txBody>
            </p:sp>
          </p:grpSp>
          <p:cxnSp>
            <p:nvCxnSpPr>
              <p:cNvPr id="135" name="Straight Arrow Connector 134">
                <a:extLst>
                  <a:ext uri="{FF2B5EF4-FFF2-40B4-BE49-F238E27FC236}">
                    <a16:creationId xmlns:a16="http://schemas.microsoft.com/office/drawing/2014/main" xmlns="" id="{74B90F28-B1FE-4504-B206-305197E99D3B}"/>
                  </a:ext>
                </a:extLst>
              </p:cNvPr>
              <p:cNvCxnSpPr>
                <a:cxnSpLocks/>
                <a:endCxn id="163" idx="0"/>
              </p:cNvCxnSpPr>
              <p:nvPr/>
            </p:nvCxnSpPr>
            <p:spPr>
              <a:xfrm flipH="1">
                <a:off x="9414359" y="3144092"/>
                <a:ext cx="11022" cy="24351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xmlns="" id="{D70614C9-6638-43EB-A212-F1024F54642C}"/>
                  </a:ext>
                </a:extLst>
              </p:cNvPr>
              <p:cNvGrpSpPr/>
              <p:nvPr/>
            </p:nvGrpSpPr>
            <p:grpSpPr>
              <a:xfrm>
                <a:off x="10033831" y="3348910"/>
                <a:ext cx="455484" cy="492492"/>
                <a:chOff x="8229700" y="3395478"/>
                <a:chExt cx="455484" cy="492492"/>
              </a:xfrm>
            </p:grpSpPr>
            <p:sp>
              <p:nvSpPr>
                <p:cNvPr id="156" name="Oval 155">
                  <a:extLst>
                    <a:ext uri="{FF2B5EF4-FFF2-40B4-BE49-F238E27FC236}">
                      <a16:creationId xmlns:a16="http://schemas.microsoft.com/office/drawing/2014/main" xmlns="" id="{598952C5-7BD7-41AC-B738-3064A906749B}"/>
                    </a:ext>
                  </a:extLst>
                </p:cNvPr>
                <p:cNvSpPr/>
                <p:nvPr/>
              </p:nvSpPr>
              <p:spPr>
                <a:xfrm>
                  <a:off x="8229700" y="3395478"/>
                  <a:ext cx="455484" cy="492492"/>
                </a:xfrm>
                <a:prstGeom prst="ellipse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TextBox 156">
                  <a:extLst>
                    <a:ext uri="{FF2B5EF4-FFF2-40B4-BE49-F238E27FC236}">
                      <a16:creationId xmlns:a16="http://schemas.microsoft.com/office/drawing/2014/main" xmlns="" id="{4D1CDB10-E3F4-4254-A0A9-FEA6A0BFBC10}"/>
                    </a:ext>
                  </a:extLst>
                </p:cNvPr>
                <p:cNvSpPr txBox="1"/>
                <p:nvPr/>
              </p:nvSpPr>
              <p:spPr>
                <a:xfrm>
                  <a:off x="8279585" y="3435633"/>
                  <a:ext cx="3482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000" b="1" dirty="0">
                      <a:solidFill>
                        <a:schemeClr val="bg1"/>
                      </a:solidFill>
                    </a:rPr>
                    <a:t>G</a:t>
                  </a:r>
                  <a:endParaRPr 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xmlns="" id="{91D53F32-35A7-4D25-A1AC-FE902EBE2F3B}"/>
                  </a:ext>
                </a:extLst>
              </p:cNvPr>
              <p:cNvGrpSpPr/>
              <p:nvPr/>
            </p:nvGrpSpPr>
            <p:grpSpPr>
              <a:xfrm>
                <a:off x="10736396" y="3029154"/>
                <a:ext cx="455484" cy="492492"/>
                <a:chOff x="8229700" y="3395478"/>
                <a:chExt cx="455484" cy="492492"/>
              </a:xfrm>
            </p:grpSpPr>
            <p:sp>
              <p:nvSpPr>
                <p:cNvPr id="154" name="Oval 153">
                  <a:extLst>
                    <a:ext uri="{FF2B5EF4-FFF2-40B4-BE49-F238E27FC236}">
                      <a16:creationId xmlns:a16="http://schemas.microsoft.com/office/drawing/2014/main" xmlns="" id="{3934E244-43AD-432F-9E54-29E9129940A9}"/>
                    </a:ext>
                  </a:extLst>
                </p:cNvPr>
                <p:cNvSpPr/>
                <p:nvPr/>
              </p:nvSpPr>
              <p:spPr>
                <a:xfrm>
                  <a:off x="8229700" y="3395478"/>
                  <a:ext cx="455484" cy="492492"/>
                </a:xfrm>
                <a:prstGeom prst="ellipse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xmlns="" id="{63EDADAC-B652-4DA5-8BF3-25972BDAB796}"/>
                    </a:ext>
                  </a:extLst>
                </p:cNvPr>
                <p:cNvSpPr txBox="1"/>
                <p:nvPr/>
              </p:nvSpPr>
              <p:spPr>
                <a:xfrm>
                  <a:off x="8279585" y="3435633"/>
                  <a:ext cx="3482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000" b="1" dirty="0">
                      <a:solidFill>
                        <a:schemeClr val="bg1"/>
                      </a:solidFill>
                    </a:rPr>
                    <a:t>I</a:t>
                  </a:r>
                  <a:endParaRPr 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138" name="Straight Arrow Connector 137">
                <a:extLst>
                  <a:ext uri="{FF2B5EF4-FFF2-40B4-BE49-F238E27FC236}">
                    <a16:creationId xmlns:a16="http://schemas.microsoft.com/office/drawing/2014/main" xmlns="" id="{9F542798-EDC1-4F0C-AD74-B5B8B2E53F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282795" y="3817707"/>
                <a:ext cx="6921" cy="28817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xmlns="" id="{672D8413-4B28-434A-AA45-02A89176FE7B}"/>
                  </a:ext>
                </a:extLst>
              </p:cNvPr>
              <p:cNvGrpSpPr/>
              <p:nvPr/>
            </p:nvGrpSpPr>
            <p:grpSpPr>
              <a:xfrm>
                <a:off x="10085949" y="4075486"/>
                <a:ext cx="455484" cy="492492"/>
                <a:chOff x="8229700" y="3395478"/>
                <a:chExt cx="455484" cy="492492"/>
              </a:xfrm>
            </p:grpSpPr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xmlns="" id="{9D188388-040C-4891-92C2-BAF0EE3CAEE9}"/>
                    </a:ext>
                  </a:extLst>
                </p:cNvPr>
                <p:cNvSpPr/>
                <p:nvPr/>
              </p:nvSpPr>
              <p:spPr>
                <a:xfrm>
                  <a:off x="8229700" y="3395478"/>
                  <a:ext cx="455484" cy="492492"/>
                </a:xfrm>
                <a:prstGeom prst="ellipse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xmlns="" id="{FDAEB534-FD7F-49B9-947F-226FE03C1BE6}"/>
                    </a:ext>
                  </a:extLst>
                </p:cNvPr>
                <p:cNvSpPr txBox="1"/>
                <p:nvPr/>
              </p:nvSpPr>
              <p:spPr>
                <a:xfrm>
                  <a:off x="8279585" y="3435633"/>
                  <a:ext cx="3482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000" b="1" dirty="0">
                      <a:solidFill>
                        <a:schemeClr val="bg1"/>
                      </a:solidFill>
                    </a:rPr>
                    <a:t>H</a:t>
                  </a:r>
                  <a:endParaRPr 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140" name="Straight Arrow Connector 139">
                <a:extLst>
                  <a:ext uri="{FF2B5EF4-FFF2-40B4-BE49-F238E27FC236}">
                    <a16:creationId xmlns:a16="http://schemas.microsoft.com/office/drawing/2014/main" xmlns="" id="{0798687A-461B-4575-BD44-9C4B97318D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976075" y="3502345"/>
                <a:ext cx="6921" cy="28817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xmlns="" id="{D70A0ADD-A4BB-4104-BC7D-F8E5758FE505}"/>
                  </a:ext>
                </a:extLst>
              </p:cNvPr>
              <p:cNvGrpSpPr/>
              <p:nvPr/>
            </p:nvGrpSpPr>
            <p:grpSpPr>
              <a:xfrm>
                <a:off x="10779229" y="3760124"/>
                <a:ext cx="455484" cy="492492"/>
                <a:chOff x="8229700" y="3395478"/>
                <a:chExt cx="455484" cy="492492"/>
              </a:xfrm>
            </p:grpSpPr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xmlns="" id="{68382FD4-267F-4DBD-A8A2-5528B8C3A66E}"/>
                    </a:ext>
                  </a:extLst>
                </p:cNvPr>
                <p:cNvSpPr/>
                <p:nvPr/>
              </p:nvSpPr>
              <p:spPr>
                <a:xfrm>
                  <a:off x="8229700" y="3395478"/>
                  <a:ext cx="455484" cy="492492"/>
                </a:xfrm>
                <a:prstGeom prst="ellipse">
                  <a:avLst/>
                </a:prstGeom>
                <a:solidFill>
                  <a:srgbClr val="00206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xmlns="" id="{FF6FCAA3-800A-47CF-B91A-304678FC95D6}"/>
                    </a:ext>
                  </a:extLst>
                </p:cNvPr>
                <p:cNvSpPr txBox="1"/>
                <p:nvPr/>
              </p:nvSpPr>
              <p:spPr>
                <a:xfrm>
                  <a:off x="8279585" y="3435633"/>
                  <a:ext cx="34824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000" b="1" dirty="0">
                      <a:solidFill>
                        <a:schemeClr val="bg1"/>
                      </a:solidFill>
                    </a:rPr>
                    <a:t>J</a:t>
                  </a:r>
                  <a:endParaRPr 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xmlns="" id="{CBAB58B4-907F-4607-B0F3-A9885F805000}"/>
                  </a:ext>
                </a:extLst>
              </p:cNvPr>
              <p:cNvSpPr txBox="1"/>
              <p:nvPr/>
            </p:nvSpPr>
            <p:spPr>
              <a:xfrm>
                <a:off x="8594224" y="3771497"/>
                <a:ext cx="823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2100 PV</a:t>
                </a:r>
                <a:endParaRPr lang="en-US" sz="1400" b="1" dirty="0"/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xmlns="" id="{E0567245-0456-4B7C-9E53-9CB7539AAB81}"/>
                  </a:ext>
                </a:extLst>
              </p:cNvPr>
              <p:cNvSpPr txBox="1"/>
              <p:nvPr/>
            </p:nvSpPr>
            <p:spPr>
              <a:xfrm>
                <a:off x="8587943" y="4521040"/>
                <a:ext cx="823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6000 PV</a:t>
                </a:r>
                <a:endParaRPr lang="en-US" sz="1400" b="1" dirty="0"/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xmlns="" id="{8295C2B4-2EDF-4A19-A283-DFD3C37F4C80}"/>
                  </a:ext>
                </a:extLst>
              </p:cNvPr>
              <p:cNvSpPr txBox="1"/>
              <p:nvPr/>
            </p:nvSpPr>
            <p:spPr>
              <a:xfrm>
                <a:off x="9386412" y="3122007"/>
                <a:ext cx="823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2100 PV</a:t>
                </a:r>
                <a:endParaRPr lang="en-US" sz="1400" b="1" dirty="0"/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xmlns="" id="{49BC881E-5D45-4FF7-B994-4F9AAA27F75B}"/>
                  </a:ext>
                </a:extLst>
              </p:cNvPr>
              <p:cNvSpPr txBox="1"/>
              <p:nvPr/>
            </p:nvSpPr>
            <p:spPr>
              <a:xfrm>
                <a:off x="9422483" y="3804629"/>
                <a:ext cx="823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2100 PV</a:t>
                </a:r>
                <a:endParaRPr lang="en-US" sz="1400" b="1" dirty="0"/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xmlns="" id="{7D71560B-C912-4438-A268-BB4790CA148D}"/>
                  </a:ext>
                </a:extLst>
              </p:cNvPr>
              <p:cNvSpPr txBox="1"/>
              <p:nvPr/>
            </p:nvSpPr>
            <p:spPr>
              <a:xfrm>
                <a:off x="9416202" y="4554172"/>
                <a:ext cx="823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6000 PV</a:t>
                </a:r>
                <a:endParaRPr lang="en-US" sz="1400" b="1" dirty="0"/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xmlns="" id="{DE87DA76-6CEC-4203-ACEB-DECAB7741028}"/>
                  </a:ext>
                </a:extLst>
              </p:cNvPr>
              <p:cNvSpPr txBox="1"/>
              <p:nvPr/>
            </p:nvSpPr>
            <p:spPr>
              <a:xfrm>
                <a:off x="10383351" y="4113182"/>
                <a:ext cx="6728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300 </a:t>
                </a:r>
              </a:p>
              <a:p>
                <a:pPr algn="ctr"/>
                <a:r>
                  <a:rPr lang="en-IN" sz="1400" b="1" dirty="0"/>
                  <a:t>PV</a:t>
                </a:r>
                <a:endParaRPr lang="en-US" sz="1400" b="1" dirty="0"/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xmlns="" id="{8E6367D4-24F7-4105-8BA5-F3E7BC39EBD9}"/>
                  </a:ext>
                </a:extLst>
              </p:cNvPr>
              <p:cNvSpPr txBox="1"/>
              <p:nvPr/>
            </p:nvSpPr>
            <p:spPr>
              <a:xfrm>
                <a:off x="10323908" y="3350017"/>
                <a:ext cx="6728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700 </a:t>
                </a:r>
              </a:p>
              <a:p>
                <a:pPr algn="ctr"/>
                <a:r>
                  <a:rPr lang="en-IN" sz="1400" b="1" dirty="0"/>
                  <a:t>PV</a:t>
                </a:r>
                <a:endParaRPr lang="en-US" sz="1400" b="1" dirty="0"/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xmlns="" id="{5A788AE0-B7BC-4468-8F8E-D8B2C26015E8}"/>
                  </a:ext>
                </a:extLst>
              </p:cNvPr>
              <p:cNvSpPr txBox="1"/>
              <p:nvPr/>
            </p:nvSpPr>
            <p:spPr>
              <a:xfrm>
                <a:off x="10561866" y="2170098"/>
                <a:ext cx="8464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300 PV</a:t>
                </a:r>
                <a:endParaRPr lang="en-US" sz="1400" b="1" dirty="0"/>
              </a:p>
            </p:txBody>
          </p:sp>
        </p:grpSp>
      </p:grpSp>
      <p:pic>
        <p:nvPicPr>
          <p:cNvPr id="73" name="Picture 72">
            <a:extLst>
              <a:ext uri="{FF2B5EF4-FFF2-40B4-BE49-F238E27FC236}">
                <a16:creationId xmlns:a16="http://schemas.microsoft.com/office/drawing/2014/main" xmlns="" id="{8CD83175-4DEA-4F6E-B4F0-68C92A182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1"/>
            <a:ext cx="972416" cy="843183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xmlns="" id="{619CB83B-75F2-4937-B582-028A5CE38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9" y="808829"/>
            <a:ext cx="4003827" cy="3203866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xmlns="" id="{019050FC-936A-4C5D-ADDB-6878853E3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4" y="3918594"/>
            <a:ext cx="4003206" cy="2956393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E3818553-0F4B-4D19-AD1E-35D6869BAA26}"/>
              </a:ext>
            </a:extLst>
          </p:cNvPr>
          <p:cNvGrpSpPr/>
          <p:nvPr/>
        </p:nvGrpSpPr>
        <p:grpSpPr>
          <a:xfrm>
            <a:off x="10999303" y="0"/>
            <a:ext cx="1160851" cy="843184"/>
            <a:chOff x="10933043" y="0"/>
            <a:chExt cx="1227112" cy="843184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xmlns="" id="{08D58187-6F6C-4BB3-AD5C-195F67A0DD5C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xmlns="" id="{7BF47FA1-E961-4B5D-8369-79A2B929A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2E138000-0C97-4DB7-8B48-0FCA4CF7AC4A}"/>
              </a:ext>
            </a:extLst>
          </p:cNvPr>
          <p:cNvSpPr txBox="1"/>
          <p:nvPr/>
        </p:nvSpPr>
        <p:spPr>
          <a:xfrm>
            <a:off x="4016485" y="4053971"/>
            <a:ext cx="38241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TF =15228x0.9/- </a:t>
            </a:r>
            <a:r>
              <a:rPr lang="en-IN" sz="2200" b="1" dirty="0">
                <a:highlight>
                  <a:srgbClr val="FFFF00"/>
                </a:highlight>
              </a:rPr>
              <a:t>= Rs. 13705/-</a:t>
            </a:r>
            <a:r>
              <a:rPr lang="en-IN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7" grpId="0"/>
      <p:bldP spid="49" grpId="0"/>
      <p:bldP spid="50" grpId="0"/>
      <p:bldP spid="51" grpId="0"/>
      <p:bldP spid="112" grpId="0"/>
      <p:bldP spid="8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F8B7478-4C14-4FDC-B5F5-37A1A8AC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LOB Calculation for Star Directors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BBEBA1-067D-461E-BBCB-2808892CF1BC}"/>
              </a:ext>
            </a:extLst>
          </p:cNvPr>
          <p:cNvSpPr txBox="1"/>
          <p:nvPr/>
        </p:nvSpPr>
        <p:spPr>
          <a:xfrm>
            <a:off x="3859420" y="862840"/>
            <a:ext cx="82663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>
                <a:highlight>
                  <a:srgbClr val="FFFF00"/>
                </a:highlight>
              </a:rPr>
              <a:t>Star Director 1001 Side PV with 3 Leg LOB  in a Month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11C7FE-8A1B-4A46-9A8D-684A13F81063}"/>
              </a:ext>
            </a:extLst>
          </p:cNvPr>
          <p:cNvSpPr txBox="1"/>
          <p:nvPr/>
        </p:nvSpPr>
        <p:spPr>
          <a:xfrm>
            <a:off x="5486404" y="1280044"/>
            <a:ext cx="5976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11% Leg’s PV will also be add in your qualification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04AE6BD-C7F3-4252-BBD3-6A9E54B0D79F}"/>
              </a:ext>
            </a:extLst>
          </p:cNvPr>
          <p:cNvSpPr txBox="1"/>
          <p:nvPr/>
        </p:nvSpPr>
        <p:spPr>
          <a:xfrm>
            <a:off x="3897847" y="1671823"/>
            <a:ext cx="274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PV = 27800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FA76BFC-1194-4CCA-A089-B407090E485F}"/>
              </a:ext>
            </a:extLst>
          </p:cNvPr>
          <p:cNvSpPr txBox="1"/>
          <p:nvPr/>
        </p:nvSpPr>
        <p:spPr>
          <a:xfrm>
            <a:off x="3859419" y="2173638"/>
            <a:ext cx="36895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PB   = 1300x18x5% </a:t>
            </a:r>
            <a:r>
              <a:rPr lang="en-IN" sz="2200" b="1" dirty="0">
                <a:highlight>
                  <a:srgbClr val="FFFF00"/>
                </a:highlight>
              </a:rPr>
              <a:t>= Rs. 1170</a:t>
            </a:r>
            <a:endParaRPr lang="en-IN" sz="2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8FCACAD-CEEE-4B92-99AA-D49364B6DB95}"/>
              </a:ext>
            </a:extLst>
          </p:cNvPr>
          <p:cNvSpPr txBox="1"/>
          <p:nvPr/>
        </p:nvSpPr>
        <p:spPr>
          <a:xfrm>
            <a:off x="3811023" y="2698248"/>
            <a:ext cx="4316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BBB = 1300X18X6% + 6800x18x5% + </a:t>
            </a:r>
          </a:p>
          <a:p>
            <a:r>
              <a:rPr lang="en-IN" sz="2200" dirty="0"/>
              <a:t>            4200x18x4% + 12000x18x3%</a:t>
            </a:r>
          </a:p>
          <a:p>
            <a:r>
              <a:rPr lang="en-IN" sz="2200" dirty="0"/>
              <a:t>         = 17028x.85/- </a:t>
            </a:r>
            <a:r>
              <a:rPr lang="en-IN" sz="2200" b="1" dirty="0">
                <a:highlight>
                  <a:srgbClr val="FFFF00"/>
                </a:highlight>
              </a:rPr>
              <a:t>= Rs. 14474/-</a:t>
            </a:r>
            <a:r>
              <a:rPr lang="en-IN" sz="2200" dirty="0"/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5F06159-8426-40D2-9D96-D0C24DF1A21E}"/>
              </a:ext>
            </a:extLst>
          </p:cNvPr>
          <p:cNvSpPr txBox="1"/>
          <p:nvPr/>
        </p:nvSpPr>
        <p:spPr>
          <a:xfrm>
            <a:off x="3829167" y="3979248"/>
            <a:ext cx="38241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TF =17028x0.24/- </a:t>
            </a:r>
            <a:r>
              <a:rPr lang="en-IN" sz="2200" b="1" dirty="0">
                <a:highlight>
                  <a:srgbClr val="FFFF00"/>
                </a:highlight>
              </a:rPr>
              <a:t>= Rs. 4087/-</a:t>
            </a:r>
            <a:r>
              <a:rPr lang="en-IN" sz="2200" dirty="0"/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AF27D68-10DD-4629-B0C3-61D824022BDD}"/>
              </a:ext>
            </a:extLst>
          </p:cNvPr>
          <p:cNvSpPr txBox="1"/>
          <p:nvPr/>
        </p:nvSpPr>
        <p:spPr>
          <a:xfrm>
            <a:off x="3737121" y="6273338"/>
            <a:ext cx="8746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300" dirty="0"/>
              <a:t>Total Cheque = 1170+14474+4087+6130+5449+33615 = </a:t>
            </a:r>
            <a:r>
              <a:rPr lang="en-IN" sz="2800" b="1" dirty="0">
                <a:highlight>
                  <a:srgbClr val="00FFFF"/>
                </a:highlight>
              </a:rPr>
              <a:t>Rs. 64925</a:t>
            </a:r>
            <a:endParaRPr lang="en-IN" sz="23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D901B9FE-DF0D-4B06-9D45-45AB07098FA0}"/>
              </a:ext>
            </a:extLst>
          </p:cNvPr>
          <p:cNvSpPr txBox="1"/>
          <p:nvPr/>
        </p:nvSpPr>
        <p:spPr>
          <a:xfrm>
            <a:off x="3820683" y="4478028"/>
            <a:ext cx="38241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CF =17028x0.36/- </a:t>
            </a:r>
            <a:r>
              <a:rPr lang="en-IN" sz="2200" b="1" dirty="0">
                <a:highlight>
                  <a:srgbClr val="FFFF00"/>
                </a:highlight>
              </a:rPr>
              <a:t>= Rs. 6130/-</a:t>
            </a:r>
            <a:r>
              <a:rPr lang="en-IN" sz="2200" dirty="0"/>
              <a:t> 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xmlns="" id="{947A445F-E9BE-4598-954A-62E1FE6EEAA6}"/>
              </a:ext>
            </a:extLst>
          </p:cNvPr>
          <p:cNvGrpSpPr/>
          <p:nvPr/>
        </p:nvGrpSpPr>
        <p:grpSpPr>
          <a:xfrm>
            <a:off x="8189816" y="1852430"/>
            <a:ext cx="3825555" cy="3420202"/>
            <a:chOff x="8189816" y="1852430"/>
            <a:chExt cx="3825555" cy="3420202"/>
          </a:xfrm>
        </p:grpSpPr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xmlns="" id="{8405040F-A926-4D67-B50D-73746955306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540333" y="2656617"/>
              <a:ext cx="492490" cy="35130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xmlns="" id="{ED357CDB-C4E2-4432-9B4E-C6CC9B109622}"/>
                </a:ext>
              </a:extLst>
            </p:cNvPr>
            <p:cNvSpPr/>
            <p:nvPr/>
          </p:nvSpPr>
          <p:spPr>
            <a:xfrm>
              <a:off x="8987226" y="1852430"/>
              <a:ext cx="1641309" cy="1357881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xmlns="" id="{0FE378D6-8037-4099-9101-7990BC4FD8B2}"/>
                </a:ext>
              </a:extLst>
            </p:cNvPr>
            <p:cNvCxnSpPr>
              <a:cxnSpLocks/>
            </p:cNvCxnSpPr>
            <p:nvPr/>
          </p:nvCxnSpPr>
          <p:spPr>
            <a:xfrm>
              <a:off x="10239729" y="3117347"/>
              <a:ext cx="17454" cy="27521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xmlns="" id="{D4FFC683-C5E9-4099-BE9F-B209DC96F0FE}"/>
                </a:ext>
              </a:extLst>
            </p:cNvPr>
            <p:cNvSpPr txBox="1"/>
            <p:nvPr/>
          </p:nvSpPr>
          <p:spPr>
            <a:xfrm>
              <a:off x="9107215" y="2271231"/>
              <a:ext cx="13256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STAR</a:t>
              </a:r>
              <a:endPara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xmlns="" id="{A104B9DC-D7F9-41EE-B719-4CDB01AB92AB}"/>
                </a:ext>
              </a:extLst>
            </p:cNvPr>
            <p:cNvGrpSpPr/>
            <p:nvPr/>
          </p:nvGrpSpPr>
          <p:grpSpPr>
            <a:xfrm>
              <a:off x="8189816" y="2983020"/>
              <a:ext cx="455484" cy="492492"/>
              <a:chOff x="8229700" y="3395478"/>
              <a:chExt cx="455484" cy="492492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xmlns="" id="{7C5864CA-9291-4EA7-9B3B-EC5297646B22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xmlns="" id="{0FC4D8CA-8977-4124-BC02-62250B5791F6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A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xmlns="" id="{673F22E2-8962-4AE3-94EE-01554AF35FEC}"/>
                </a:ext>
              </a:extLst>
            </p:cNvPr>
            <p:cNvSpPr txBox="1"/>
            <p:nvPr/>
          </p:nvSpPr>
          <p:spPr>
            <a:xfrm>
              <a:off x="8558153" y="3088875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PV</a:t>
              </a:r>
              <a:endParaRPr lang="en-US" sz="1400" b="1" dirty="0"/>
            </a:p>
          </p:txBody>
        </p: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xmlns="" id="{43F4E40F-B90E-41C6-B41F-4EF74D9AB1F4}"/>
                </a:ext>
              </a:extLst>
            </p:cNvPr>
            <p:cNvCxnSpPr/>
            <p:nvPr/>
          </p:nvCxnSpPr>
          <p:spPr>
            <a:xfrm flipH="1">
              <a:off x="9806609" y="5128591"/>
              <a:ext cx="5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xmlns="" id="{7E3FB268-EBEB-4563-B451-C40085BF4C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01878" y="3462190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xmlns="" id="{CD4502FF-04E8-4191-AD02-39704AD06475}"/>
                </a:ext>
              </a:extLst>
            </p:cNvPr>
            <p:cNvCxnSpPr>
              <a:cxnSpLocks/>
            </p:cNvCxnSpPr>
            <p:nvPr/>
          </p:nvCxnSpPr>
          <p:spPr>
            <a:xfrm>
              <a:off x="10618257" y="2622498"/>
              <a:ext cx="315868" cy="42370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xmlns="" id="{AFE312BE-C336-4571-BF24-E4ACCD44CCF0}"/>
                </a:ext>
              </a:extLst>
            </p:cNvPr>
            <p:cNvGrpSpPr/>
            <p:nvPr/>
          </p:nvGrpSpPr>
          <p:grpSpPr>
            <a:xfrm>
              <a:off x="8205032" y="3719969"/>
              <a:ext cx="455484" cy="492492"/>
              <a:chOff x="8229700" y="3395478"/>
              <a:chExt cx="455484" cy="492492"/>
            </a:xfrm>
          </p:grpSpPr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xmlns="" id="{1A0FC5FA-FB38-4B25-9DA5-C55943FAC1FF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xmlns="" id="{7D92F81C-35BD-49BD-8B9F-EED79EAF9858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B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xmlns="" id="{AF626589-2ED0-4268-BA69-D53754405E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21758" y="4237441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xmlns="" id="{779F5318-65AB-4F1B-A28B-839693D5FB6F}"/>
                </a:ext>
              </a:extLst>
            </p:cNvPr>
            <p:cNvGrpSpPr/>
            <p:nvPr/>
          </p:nvGrpSpPr>
          <p:grpSpPr>
            <a:xfrm>
              <a:off x="8198408" y="4495220"/>
              <a:ext cx="455484" cy="492492"/>
              <a:chOff x="8229700" y="3395478"/>
              <a:chExt cx="455484" cy="492492"/>
            </a:xfrm>
          </p:grpSpPr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xmlns="" id="{16418296-693E-44F1-B83D-6369ACBCFEFB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xmlns="" id="{23E2ECFE-17AC-4E93-8094-11DABD434189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C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xmlns="" id="{EEDA9062-7FC9-4D3C-B790-AB2F0D3B48D4}"/>
                </a:ext>
              </a:extLst>
            </p:cNvPr>
            <p:cNvGrpSpPr/>
            <p:nvPr/>
          </p:nvGrpSpPr>
          <p:grpSpPr>
            <a:xfrm>
              <a:off x="9190353" y="3347452"/>
              <a:ext cx="455484" cy="492492"/>
              <a:chOff x="8229700" y="3395478"/>
              <a:chExt cx="455484" cy="492492"/>
            </a:xfrm>
          </p:grpSpPr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xmlns="" id="{70543451-1B23-46B0-86C3-D26C063AF5C8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xmlns="" id="{E175EB06-A92C-42C4-B079-E347CAA97331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D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8" name="Straight Arrow Connector 127">
              <a:extLst>
                <a:ext uri="{FF2B5EF4-FFF2-40B4-BE49-F238E27FC236}">
                  <a16:creationId xmlns:a16="http://schemas.microsoft.com/office/drawing/2014/main" xmlns="" id="{9224C891-AD46-44BB-AD60-FE86AA4A53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02415" y="3826622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xmlns="" id="{97FEEFCE-2FCC-4B4D-AE88-0DA7C7D00A92}"/>
                </a:ext>
              </a:extLst>
            </p:cNvPr>
            <p:cNvGrpSpPr/>
            <p:nvPr/>
          </p:nvGrpSpPr>
          <p:grpSpPr>
            <a:xfrm>
              <a:off x="9205569" y="4084401"/>
              <a:ext cx="455484" cy="492492"/>
              <a:chOff x="8229700" y="3395478"/>
              <a:chExt cx="455484" cy="492492"/>
            </a:xfrm>
          </p:grpSpPr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xmlns="" id="{4CA796BA-BAA7-45BA-B1DB-EE8720233734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xmlns="" id="{B96CA662-92C8-4D62-B58C-9C26A14B95D1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E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xmlns="" id="{771021C5-5840-41E4-82FD-4116BEF226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22295" y="4535613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xmlns="" id="{5A07FC37-BDA2-43D5-9DCE-E209D822C7B8}"/>
                </a:ext>
              </a:extLst>
            </p:cNvPr>
            <p:cNvGrpSpPr/>
            <p:nvPr/>
          </p:nvGrpSpPr>
          <p:grpSpPr>
            <a:xfrm>
              <a:off x="9198945" y="4780140"/>
              <a:ext cx="455484" cy="492492"/>
              <a:chOff x="8229700" y="3395478"/>
              <a:chExt cx="455484" cy="492492"/>
            </a:xfrm>
          </p:grpSpPr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xmlns="" id="{4E07EC0E-9886-447E-AB22-EE57933FB073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xmlns="" id="{FB83837F-259F-43B6-A230-50E6BD96EE5D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F</a:t>
                </a:r>
              </a:p>
            </p:txBody>
          </p:sp>
        </p:grp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xmlns="" id="{62905665-4F57-4A3E-A254-6FC2293158EB}"/>
                </a:ext>
              </a:extLst>
            </p:cNvPr>
            <p:cNvCxnSpPr>
              <a:cxnSpLocks/>
              <a:endCxn id="162" idx="0"/>
            </p:cNvCxnSpPr>
            <p:nvPr/>
          </p:nvCxnSpPr>
          <p:spPr>
            <a:xfrm flipH="1">
              <a:off x="9414359" y="3144092"/>
              <a:ext cx="11022" cy="24351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xmlns="" id="{957C0D1E-7482-4F3E-9208-8A8E7FDBF23A}"/>
                </a:ext>
              </a:extLst>
            </p:cNvPr>
            <p:cNvGrpSpPr/>
            <p:nvPr/>
          </p:nvGrpSpPr>
          <p:grpSpPr>
            <a:xfrm>
              <a:off x="10033831" y="3348910"/>
              <a:ext cx="455484" cy="492492"/>
              <a:chOff x="8229700" y="3395478"/>
              <a:chExt cx="455484" cy="492492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xmlns="" id="{51D1594A-2604-40E4-B665-C41FAF3B550F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xmlns="" id="{E77B83BF-A9B5-4B06-9707-9CBBBDB42522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G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xmlns="" id="{253765CC-04DD-48C8-96F1-58306ED2075E}"/>
                </a:ext>
              </a:extLst>
            </p:cNvPr>
            <p:cNvGrpSpPr/>
            <p:nvPr/>
          </p:nvGrpSpPr>
          <p:grpSpPr>
            <a:xfrm>
              <a:off x="10736396" y="3029154"/>
              <a:ext cx="455484" cy="492492"/>
              <a:chOff x="8229700" y="3395478"/>
              <a:chExt cx="455484" cy="492492"/>
            </a:xfrm>
          </p:grpSpPr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xmlns="" id="{DB345F36-96AE-4479-90F6-7E96D5D76B1A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xmlns="" id="{7ABBED81-9110-4077-9A1A-84F82E132590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I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xmlns="" id="{5EF27E49-EFD4-4740-9A54-BD25877838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82795" y="3817707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xmlns="" id="{140C6150-D1DD-47A1-AE23-33C180597956}"/>
                </a:ext>
              </a:extLst>
            </p:cNvPr>
            <p:cNvGrpSpPr/>
            <p:nvPr/>
          </p:nvGrpSpPr>
          <p:grpSpPr>
            <a:xfrm>
              <a:off x="10085949" y="4075486"/>
              <a:ext cx="455484" cy="492492"/>
              <a:chOff x="8229700" y="3395478"/>
              <a:chExt cx="455484" cy="492492"/>
            </a:xfrm>
          </p:grpSpPr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xmlns="" id="{9496E289-7049-4BB1-B3C6-99B965B963FF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xmlns="" id="{3DC4A1C1-6008-4FCC-AF29-E05CC1DBBD3A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H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xmlns="" id="{70C296AC-71A5-4D91-866C-2E139B50A2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976075" y="3502345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xmlns="" id="{1C8C0623-3DFB-41BE-856C-9AAB5DCDFE64}"/>
                </a:ext>
              </a:extLst>
            </p:cNvPr>
            <p:cNvGrpSpPr/>
            <p:nvPr/>
          </p:nvGrpSpPr>
          <p:grpSpPr>
            <a:xfrm>
              <a:off x="10779229" y="3760124"/>
              <a:ext cx="455484" cy="492492"/>
              <a:chOff x="8229700" y="3395478"/>
              <a:chExt cx="455484" cy="492492"/>
            </a:xfrm>
          </p:grpSpPr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xmlns="" id="{C45A9602-A9B3-40C6-9467-356F83B09C6B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xmlns="" id="{87320400-CD6B-4D4E-934E-1818ADF36FBC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J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xmlns="" id="{4CB42FDC-FF09-406E-BFB8-996694A699FD}"/>
                </a:ext>
              </a:extLst>
            </p:cNvPr>
            <p:cNvSpPr txBox="1"/>
            <p:nvPr/>
          </p:nvSpPr>
          <p:spPr>
            <a:xfrm>
              <a:off x="8594224" y="3771497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PV</a:t>
              </a:r>
              <a:endParaRPr lang="en-US" sz="1400" b="1" dirty="0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xmlns="" id="{272DE563-E1D5-402D-8340-E789BF9DC6A2}"/>
                </a:ext>
              </a:extLst>
            </p:cNvPr>
            <p:cNvSpPr txBox="1"/>
            <p:nvPr/>
          </p:nvSpPr>
          <p:spPr>
            <a:xfrm>
              <a:off x="8587943" y="4521040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6000 PV</a:t>
              </a:r>
              <a:endParaRPr lang="en-US" sz="1400" b="1" dirty="0"/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xmlns="" id="{AAFEEBF9-94A9-42D0-B4A3-7D8A1ABA4A17}"/>
                </a:ext>
              </a:extLst>
            </p:cNvPr>
            <p:cNvSpPr txBox="1"/>
            <p:nvPr/>
          </p:nvSpPr>
          <p:spPr>
            <a:xfrm>
              <a:off x="9386412" y="3122007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PV</a:t>
              </a:r>
              <a:endParaRPr lang="en-US" sz="1400" b="1" dirty="0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xmlns="" id="{E439B518-E96B-4E1C-9690-82A21AD81740}"/>
                </a:ext>
              </a:extLst>
            </p:cNvPr>
            <p:cNvSpPr txBox="1"/>
            <p:nvPr/>
          </p:nvSpPr>
          <p:spPr>
            <a:xfrm>
              <a:off x="9422483" y="3804629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PV</a:t>
              </a:r>
              <a:endParaRPr lang="en-US" sz="1400" b="1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xmlns="" id="{00E3DDF9-5290-4E50-922A-7E84EE6D6128}"/>
                </a:ext>
              </a:extLst>
            </p:cNvPr>
            <p:cNvSpPr txBox="1"/>
            <p:nvPr/>
          </p:nvSpPr>
          <p:spPr>
            <a:xfrm>
              <a:off x="9416202" y="4554172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6000 PV</a:t>
              </a:r>
              <a:endParaRPr lang="en-US" sz="1400" b="1" dirty="0"/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xmlns="" id="{1CDC82A0-221E-4D69-9045-81602C54B10E}"/>
                </a:ext>
              </a:extLst>
            </p:cNvPr>
            <p:cNvSpPr txBox="1"/>
            <p:nvPr/>
          </p:nvSpPr>
          <p:spPr>
            <a:xfrm>
              <a:off x="10383351" y="4113182"/>
              <a:ext cx="6728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4000 </a:t>
              </a:r>
            </a:p>
            <a:p>
              <a:pPr algn="ctr"/>
              <a:r>
                <a:rPr lang="en-IN" sz="1400" b="1" dirty="0"/>
                <a:t>PV</a:t>
              </a:r>
              <a:endParaRPr lang="en-US" sz="1400" b="1" dirty="0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xmlns="" id="{DEC3FE5F-BF75-423C-B6A1-AB9E149C8AB7}"/>
                </a:ext>
              </a:extLst>
            </p:cNvPr>
            <p:cNvSpPr txBox="1"/>
            <p:nvPr/>
          </p:nvSpPr>
          <p:spPr>
            <a:xfrm>
              <a:off x="11089746" y="3117347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600 PV</a:t>
              </a:r>
              <a:endParaRPr lang="en-US" sz="1400" b="1" dirty="0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xmlns="" id="{A8277B24-A992-4232-9F89-01560E9575BA}"/>
                </a:ext>
              </a:extLst>
            </p:cNvPr>
            <p:cNvSpPr txBox="1"/>
            <p:nvPr/>
          </p:nvSpPr>
          <p:spPr>
            <a:xfrm>
              <a:off x="11191880" y="3798105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400 PV</a:t>
              </a:r>
              <a:endParaRPr lang="en-US" sz="1400" b="1" dirty="0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xmlns="" id="{06EF7E94-3FF6-4440-BF4C-922B9D932021}"/>
                </a:ext>
              </a:extLst>
            </p:cNvPr>
            <p:cNvSpPr txBox="1"/>
            <p:nvPr/>
          </p:nvSpPr>
          <p:spPr>
            <a:xfrm>
              <a:off x="10323908" y="3350017"/>
              <a:ext cx="6728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</a:t>
              </a:r>
            </a:p>
            <a:p>
              <a:pPr algn="ctr"/>
              <a:r>
                <a:rPr lang="en-IN" sz="1400" b="1" dirty="0"/>
                <a:t>PV</a:t>
              </a:r>
              <a:endParaRPr lang="en-US" sz="1400" b="1" dirty="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xmlns="" id="{57F4A6FB-9EE2-4281-8738-0802A50045F0}"/>
                </a:ext>
              </a:extLst>
            </p:cNvPr>
            <p:cNvSpPr txBox="1"/>
            <p:nvPr/>
          </p:nvSpPr>
          <p:spPr>
            <a:xfrm>
              <a:off x="10561866" y="2170098"/>
              <a:ext cx="8464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300 PV</a:t>
              </a:r>
              <a:endParaRPr lang="en-US" sz="1400" b="1" dirty="0"/>
            </a:p>
          </p:txBody>
        </p:sp>
      </p:grpSp>
      <p:pic>
        <p:nvPicPr>
          <p:cNvPr id="72" name="Picture 71">
            <a:extLst>
              <a:ext uri="{FF2B5EF4-FFF2-40B4-BE49-F238E27FC236}">
                <a16:creationId xmlns:a16="http://schemas.microsoft.com/office/drawing/2014/main" xmlns="" id="{0AC468F4-885E-4686-A4F3-A4D0BE5E3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0"/>
            <a:ext cx="972416" cy="79398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xmlns="" id="{6F175D36-1B9C-465F-8A84-34526C7A4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746" y="793034"/>
            <a:ext cx="3856974" cy="304691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C8A8C4B9-E8A0-4E6E-BD6E-59F2A5B627E6}"/>
              </a:ext>
            </a:extLst>
          </p:cNvPr>
          <p:cNvSpPr txBox="1"/>
          <p:nvPr/>
        </p:nvSpPr>
        <p:spPr>
          <a:xfrm>
            <a:off x="3820683" y="5524900"/>
            <a:ext cx="77346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LOB = 9000+(1300 + 4200 + 6100)x5%x18 – </a:t>
            </a:r>
            <a:r>
              <a:rPr lang="en-IN" sz="2200" b="1" dirty="0">
                <a:solidFill>
                  <a:srgbClr val="FF0000"/>
                </a:solidFill>
              </a:rPr>
              <a:t>4500 ULG</a:t>
            </a:r>
            <a:r>
              <a:rPr lang="en-IN" sz="2200" dirty="0"/>
              <a:t>  </a:t>
            </a:r>
          </a:p>
          <a:p>
            <a:r>
              <a:rPr lang="en-IN" sz="2200" dirty="0"/>
              <a:t>         = 14940x2.25/- </a:t>
            </a:r>
            <a:r>
              <a:rPr lang="en-IN" sz="2200" b="1" dirty="0">
                <a:highlight>
                  <a:srgbClr val="FFFF00"/>
                </a:highlight>
              </a:rPr>
              <a:t>= Rs. 33615/-</a:t>
            </a:r>
            <a:r>
              <a:rPr lang="en-IN" sz="2200" dirty="0"/>
              <a:t> 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7693455C-6B7F-4467-A05F-EA5ECCD31EFB}"/>
              </a:ext>
            </a:extLst>
          </p:cNvPr>
          <p:cNvGrpSpPr/>
          <p:nvPr/>
        </p:nvGrpSpPr>
        <p:grpSpPr>
          <a:xfrm>
            <a:off x="10999303" y="0"/>
            <a:ext cx="1160851" cy="843184"/>
            <a:chOff x="10933043" y="0"/>
            <a:chExt cx="1227112" cy="843184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xmlns="" id="{C83DE011-F36C-411F-A444-A20F60B6793C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xmlns="" id="{B24C2950-16A1-40C2-9416-2F8AEACEA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B289AB56-F114-46FA-A7B9-10152D5863C8}"/>
              </a:ext>
            </a:extLst>
          </p:cNvPr>
          <p:cNvSpPr txBox="1"/>
          <p:nvPr/>
        </p:nvSpPr>
        <p:spPr>
          <a:xfrm>
            <a:off x="3825677" y="5001171"/>
            <a:ext cx="45006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1% Pool =17028x0.32/- </a:t>
            </a:r>
            <a:r>
              <a:rPr lang="en-IN" sz="2200" b="1" dirty="0">
                <a:highlight>
                  <a:srgbClr val="FFFF00"/>
                </a:highlight>
              </a:rPr>
              <a:t>= Rs. 5449/-</a:t>
            </a:r>
            <a:r>
              <a:rPr lang="en-IN" sz="2200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5BD9C37-F717-45FE-9508-C28F0761F2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7403" y="3800030"/>
            <a:ext cx="3846569" cy="304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883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7" grpId="0"/>
      <p:bldP spid="48" grpId="0"/>
      <p:bldP spid="49" grpId="0"/>
      <p:bldP spid="50" grpId="0"/>
      <p:bldP spid="51" grpId="0"/>
      <p:bldP spid="113" grpId="0"/>
      <p:bldP spid="76" grpId="0"/>
      <p:bldP spid="8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F8B7478-4C14-4FDC-B5F5-37A1A8AC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LOB Calculation for Diamond Directors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BBEBA1-067D-461E-BBCB-2808892CF1BC}"/>
              </a:ext>
            </a:extLst>
          </p:cNvPr>
          <p:cNvSpPr txBox="1"/>
          <p:nvPr/>
        </p:nvSpPr>
        <p:spPr>
          <a:xfrm>
            <a:off x="3859420" y="862840"/>
            <a:ext cx="82663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100" b="1" dirty="0">
                <a:highlight>
                  <a:srgbClr val="FFFF00"/>
                </a:highlight>
              </a:rPr>
              <a:t>Diamond Director 1001 Side PV with 4 LOB  in a Month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611C7FE-8A1B-4A46-9A8D-684A13F81063}"/>
              </a:ext>
            </a:extLst>
          </p:cNvPr>
          <p:cNvSpPr txBox="1"/>
          <p:nvPr/>
        </p:nvSpPr>
        <p:spPr>
          <a:xfrm>
            <a:off x="5486404" y="1280044"/>
            <a:ext cx="5976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11% Leg’s PV will also be add in your qualification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04AE6BD-C7F3-4252-BBD3-6A9E54B0D79F}"/>
              </a:ext>
            </a:extLst>
          </p:cNvPr>
          <p:cNvSpPr txBox="1"/>
          <p:nvPr/>
        </p:nvSpPr>
        <p:spPr>
          <a:xfrm>
            <a:off x="3893019" y="1680154"/>
            <a:ext cx="274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PV = 53300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AFA76BFC-1194-4CCA-A089-B407090E485F}"/>
              </a:ext>
            </a:extLst>
          </p:cNvPr>
          <p:cNvSpPr txBox="1"/>
          <p:nvPr/>
        </p:nvSpPr>
        <p:spPr>
          <a:xfrm>
            <a:off x="3899175" y="2080874"/>
            <a:ext cx="36895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PB   = 800x18x5% </a:t>
            </a:r>
            <a:r>
              <a:rPr lang="en-IN" sz="2200" b="1" dirty="0">
                <a:highlight>
                  <a:srgbClr val="FFFF00"/>
                </a:highlight>
              </a:rPr>
              <a:t>= Rs. 720</a:t>
            </a:r>
            <a:endParaRPr lang="en-IN" sz="2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48FCACAD-CEEE-4B92-99AA-D49364B6DB95}"/>
              </a:ext>
            </a:extLst>
          </p:cNvPr>
          <p:cNvSpPr txBox="1"/>
          <p:nvPr/>
        </p:nvSpPr>
        <p:spPr>
          <a:xfrm>
            <a:off x="3811022" y="2419956"/>
            <a:ext cx="45988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BBB = {800x6%+8400x5%+12300x4%+</a:t>
            </a:r>
          </a:p>
          <a:p>
            <a:r>
              <a:rPr lang="en-IN" sz="2200" dirty="0"/>
              <a:t>            14100x3%+18000x2%} x 18</a:t>
            </a:r>
          </a:p>
          <a:p>
            <a:r>
              <a:rPr lang="en-IN" sz="2200" dirty="0"/>
              <a:t>        = 31374x.85/- </a:t>
            </a:r>
            <a:r>
              <a:rPr lang="en-IN" sz="2200" b="1" dirty="0">
                <a:highlight>
                  <a:srgbClr val="FFFF00"/>
                </a:highlight>
              </a:rPr>
              <a:t>= Rs. 26668/-</a:t>
            </a:r>
            <a:r>
              <a:rPr lang="en-IN" sz="2200" dirty="0"/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55F06159-8426-40D2-9D96-D0C24DF1A21E}"/>
              </a:ext>
            </a:extLst>
          </p:cNvPr>
          <p:cNvSpPr txBox="1"/>
          <p:nvPr/>
        </p:nvSpPr>
        <p:spPr>
          <a:xfrm>
            <a:off x="3880359" y="3555356"/>
            <a:ext cx="38241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TF =31374x0.24/- </a:t>
            </a:r>
            <a:r>
              <a:rPr lang="en-IN" sz="2200" b="1" dirty="0">
                <a:highlight>
                  <a:srgbClr val="FFFF00"/>
                </a:highlight>
              </a:rPr>
              <a:t>= Rs. 7530/-</a:t>
            </a:r>
            <a:r>
              <a:rPr lang="en-IN" sz="2200" dirty="0"/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0AF27D68-10DD-4629-B0C3-61D824022BDD}"/>
              </a:ext>
            </a:extLst>
          </p:cNvPr>
          <p:cNvSpPr txBox="1"/>
          <p:nvPr/>
        </p:nvSpPr>
        <p:spPr>
          <a:xfrm>
            <a:off x="3811242" y="6353093"/>
            <a:ext cx="84301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Total Cheque = 720+26668+7530+11295+10040+49005 = </a:t>
            </a:r>
            <a:r>
              <a:rPr lang="en-IN" sz="2200" b="1" dirty="0">
                <a:highlight>
                  <a:srgbClr val="00FFFF"/>
                </a:highlight>
              </a:rPr>
              <a:t>Rs. 105248/-</a:t>
            </a:r>
            <a:r>
              <a:rPr lang="en-IN" sz="2200" dirty="0"/>
              <a:t> 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7AB4A6EF-4A5B-441C-BA8A-18C71AA74516}"/>
              </a:ext>
            </a:extLst>
          </p:cNvPr>
          <p:cNvSpPr txBox="1"/>
          <p:nvPr/>
        </p:nvSpPr>
        <p:spPr>
          <a:xfrm>
            <a:off x="3823417" y="5120596"/>
            <a:ext cx="59834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LOB = 18000+(800+6300+2100)x5%x18</a:t>
            </a:r>
          </a:p>
          <a:p>
            <a:r>
              <a:rPr lang="en-IN" sz="2200" dirty="0"/>
              <a:t>           -</a:t>
            </a:r>
            <a:r>
              <a:rPr lang="en-IN" sz="2200" b="1" dirty="0">
                <a:solidFill>
                  <a:srgbClr val="FF0000"/>
                </a:solidFill>
              </a:rPr>
              <a:t>4500 UPG</a:t>
            </a:r>
          </a:p>
          <a:p>
            <a:r>
              <a:rPr lang="en-IN" sz="2200" dirty="0"/>
              <a:t>        = 21780x2.25/- </a:t>
            </a:r>
            <a:r>
              <a:rPr lang="en-IN" sz="2200" b="1" dirty="0">
                <a:highlight>
                  <a:srgbClr val="FFFF00"/>
                </a:highlight>
              </a:rPr>
              <a:t>= Rs. 49005/-</a:t>
            </a:r>
            <a:r>
              <a:rPr lang="en-IN" sz="2200" dirty="0"/>
              <a:t>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xmlns="" id="{D901B9FE-DF0D-4B06-9D45-45AB07098FA0}"/>
              </a:ext>
            </a:extLst>
          </p:cNvPr>
          <p:cNvSpPr txBox="1"/>
          <p:nvPr/>
        </p:nvSpPr>
        <p:spPr>
          <a:xfrm>
            <a:off x="3856899" y="4015832"/>
            <a:ext cx="38241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CF =31374x0.36/- </a:t>
            </a:r>
            <a:r>
              <a:rPr lang="en-IN" sz="2200" b="1" dirty="0">
                <a:highlight>
                  <a:srgbClr val="FFFF00"/>
                </a:highlight>
              </a:rPr>
              <a:t>= Rs. 11295/-</a:t>
            </a:r>
            <a:r>
              <a:rPr lang="en-IN" sz="2200" dirty="0"/>
              <a:t> 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xmlns="" id="{26DDC62A-BE0C-4A46-9FF1-0CFC7C214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0"/>
            <a:ext cx="972416" cy="79398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94A42F3A-50B8-444D-BB4C-4EFF3671520E}"/>
              </a:ext>
            </a:extLst>
          </p:cNvPr>
          <p:cNvGrpSpPr/>
          <p:nvPr/>
        </p:nvGrpSpPr>
        <p:grpSpPr>
          <a:xfrm>
            <a:off x="8335588" y="1759666"/>
            <a:ext cx="3905822" cy="4537045"/>
            <a:chOff x="8335588" y="1759666"/>
            <a:chExt cx="3905822" cy="453704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0A148998-C01D-4048-873E-7BD8E7BD98A7}"/>
                </a:ext>
              </a:extLst>
            </p:cNvPr>
            <p:cNvSpPr txBox="1"/>
            <p:nvPr/>
          </p:nvSpPr>
          <p:spPr>
            <a:xfrm>
              <a:off x="11417919" y="5975781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6000 PV</a:t>
              </a:r>
              <a:endParaRPr lang="en-US" sz="1400" b="1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xmlns="" id="{3297B99F-D560-41E0-8CF9-128CFF81A73D}"/>
                </a:ext>
              </a:extLst>
            </p:cNvPr>
            <p:cNvSpPr txBox="1"/>
            <p:nvPr/>
          </p:nvSpPr>
          <p:spPr>
            <a:xfrm>
              <a:off x="9245474" y="5974552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6000 PV</a:t>
              </a:r>
              <a:endParaRPr lang="en-US" sz="1400" b="1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xmlns="" id="{D7E5C2C8-302A-4C2B-8E7A-F28886162C9D}"/>
                </a:ext>
              </a:extLst>
            </p:cNvPr>
            <p:cNvSpPr txBox="1"/>
            <p:nvPr/>
          </p:nvSpPr>
          <p:spPr>
            <a:xfrm>
              <a:off x="10415316" y="5988934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6000 PV</a:t>
              </a:r>
              <a:endParaRPr lang="en-US" sz="1400" b="1" dirty="0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xmlns="" id="{49CE610C-5BD4-405A-9C4E-9D5117D650BA}"/>
                </a:ext>
              </a:extLst>
            </p:cNvPr>
            <p:cNvGrpSpPr/>
            <p:nvPr/>
          </p:nvGrpSpPr>
          <p:grpSpPr>
            <a:xfrm>
              <a:off x="8335588" y="1759666"/>
              <a:ext cx="3825555" cy="4268342"/>
              <a:chOff x="8335588" y="1759666"/>
              <a:chExt cx="3825555" cy="4268342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xmlns="" id="{29CC71C5-8061-4EC7-B7A3-991552957F49}"/>
                  </a:ext>
                </a:extLst>
              </p:cNvPr>
              <p:cNvGrpSpPr/>
              <p:nvPr/>
            </p:nvGrpSpPr>
            <p:grpSpPr>
              <a:xfrm>
                <a:off x="8335588" y="1759666"/>
                <a:ext cx="3825555" cy="3420202"/>
                <a:chOff x="8189816" y="1852430"/>
                <a:chExt cx="3825555" cy="3420202"/>
              </a:xfrm>
            </p:grpSpPr>
            <p:cxnSp>
              <p:nvCxnSpPr>
                <p:cNvPr id="90" name="Straight Arrow Connector 89">
                  <a:extLst>
                    <a:ext uri="{FF2B5EF4-FFF2-40B4-BE49-F238E27FC236}">
                      <a16:creationId xmlns:a16="http://schemas.microsoft.com/office/drawing/2014/main" xmlns="" id="{48C8240B-04CF-489B-A58E-B1466ECB56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540333" y="2656617"/>
                  <a:ext cx="492490" cy="351301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xmlns="" id="{78AF8827-6AEB-49AF-B2B3-57A3CC977372}"/>
                    </a:ext>
                  </a:extLst>
                </p:cNvPr>
                <p:cNvSpPr/>
                <p:nvPr/>
              </p:nvSpPr>
              <p:spPr>
                <a:xfrm>
                  <a:off x="8987226" y="1852430"/>
                  <a:ext cx="1641309" cy="1357881"/>
                </a:xfrm>
                <a:prstGeom prst="ellipse">
                  <a:avLst/>
                </a:prstGeom>
                <a:solidFill>
                  <a:srgbClr val="0070C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7" name="Straight Arrow Connector 116">
                  <a:extLst>
                    <a:ext uri="{FF2B5EF4-FFF2-40B4-BE49-F238E27FC236}">
                      <a16:creationId xmlns:a16="http://schemas.microsoft.com/office/drawing/2014/main" xmlns="" id="{95566200-5B4B-4D17-A6E3-68A4643478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239729" y="3117347"/>
                  <a:ext cx="17454" cy="275210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TextBox 117">
                  <a:extLst>
                    <a:ext uri="{FF2B5EF4-FFF2-40B4-BE49-F238E27FC236}">
                      <a16:creationId xmlns:a16="http://schemas.microsoft.com/office/drawing/2014/main" xmlns="" id="{118A03B0-D0E2-4CE1-AC33-19F34035774D}"/>
                    </a:ext>
                  </a:extLst>
                </p:cNvPr>
                <p:cNvSpPr txBox="1"/>
                <p:nvPr/>
              </p:nvSpPr>
              <p:spPr>
                <a:xfrm>
                  <a:off x="9054207" y="2284483"/>
                  <a:ext cx="152886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2400" b="1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DIAMOND</a:t>
                  </a:r>
                  <a:endParaRPr lang="en-US" sz="2400" b="1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xmlns="" id="{68F2E2FD-22FF-4F2B-80D9-2084069A6BDD}"/>
                    </a:ext>
                  </a:extLst>
                </p:cNvPr>
                <p:cNvGrpSpPr/>
                <p:nvPr/>
              </p:nvGrpSpPr>
              <p:grpSpPr>
                <a:xfrm>
                  <a:off x="8189816" y="2983020"/>
                  <a:ext cx="455484" cy="492492"/>
                  <a:chOff x="8229700" y="3395478"/>
                  <a:chExt cx="455484" cy="492492"/>
                </a:xfrm>
              </p:grpSpPr>
              <p:sp>
                <p:nvSpPr>
                  <p:cNvPr id="167" name="Oval 166">
                    <a:extLst>
                      <a:ext uri="{FF2B5EF4-FFF2-40B4-BE49-F238E27FC236}">
                        <a16:creationId xmlns:a16="http://schemas.microsoft.com/office/drawing/2014/main" xmlns="" id="{B8800F0C-C1F2-47F9-BB85-B9E089EB0FBC}"/>
                      </a:ext>
                    </a:extLst>
                  </p:cNvPr>
                  <p:cNvSpPr/>
                  <p:nvPr/>
                </p:nvSpPr>
                <p:spPr>
                  <a:xfrm>
                    <a:off x="8229700" y="3395478"/>
                    <a:ext cx="455484" cy="492492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TextBox 167">
                    <a:extLst>
                      <a:ext uri="{FF2B5EF4-FFF2-40B4-BE49-F238E27FC236}">
                        <a16:creationId xmlns:a16="http://schemas.microsoft.com/office/drawing/2014/main" xmlns="" id="{1ED8978C-0416-465E-8C1E-DCC437050D19}"/>
                      </a:ext>
                    </a:extLst>
                  </p:cNvPr>
                  <p:cNvSpPr txBox="1"/>
                  <p:nvPr/>
                </p:nvSpPr>
                <p:spPr>
                  <a:xfrm>
                    <a:off x="8279585" y="3435633"/>
                    <a:ext cx="34824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>
                        <a:solidFill>
                          <a:schemeClr val="bg1"/>
                        </a:solidFill>
                      </a:rPr>
                      <a:t>A</a:t>
                    </a:r>
                    <a:endParaRPr 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xmlns="" id="{1E409FCD-ECCD-41B9-9A9A-A775FC3B898A}"/>
                    </a:ext>
                  </a:extLst>
                </p:cNvPr>
                <p:cNvSpPr txBox="1"/>
                <p:nvPr/>
              </p:nvSpPr>
              <p:spPr>
                <a:xfrm>
                  <a:off x="8558153" y="3088875"/>
                  <a:ext cx="8234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/>
                    <a:t>2100 PV</a:t>
                  </a:r>
                  <a:endParaRPr lang="en-US" sz="1400" b="1" dirty="0"/>
                </a:p>
              </p:txBody>
            </p:sp>
            <p:cxnSp>
              <p:nvCxnSpPr>
                <p:cNvPr id="121" name="Straight Arrow Connector 120">
                  <a:extLst>
                    <a:ext uri="{FF2B5EF4-FFF2-40B4-BE49-F238E27FC236}">
                      <a16:creationId xmlns:a16="http://schemas.microsoft.com/office/drawing/2014/main" xmlns="" id="{9437AC7F-1452-457A-BDB5-2A067CC1EEF9}"/>
                    </a:ext>
                  </a:extLst>
                </p:cNvPr>
                <p:cNvCxnSpPr/>
                <p:nvPr/>
              </p:nvCxnSpPr>
              <p:spPr>
                <a:xfrm flipH="1">
                  <a:off x="9806609" y="5128591"/>
                  <a:ext cx="57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Arrow Connector 121">
                  <a:extLst>
                    <a:ext uri="{FF2B5EF4-FFF2-40B4-BE49-F238E27FC236}">
                      <a16:creationId xmlns:a16="http://schemas.microsoft.com/office/drawing/2014/main" xmlns="" id="{E9DDEC76-0C71-44A6-BF6D-E71505F11C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01878" y="3462190"/>
                  <a:ext cx="6921" cy="288175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Arrow Connector 122">
                  <a:extLst>
                    <a:ext uri="{FF2B5EF4-FFF2-40B4-BE49-F238E27FC236}">
                      <a16:creationId xmlns:a16="http://schemas.microsoft.com/office/drawing/2014/main" xmlns="" id="{7FF79B9D-5E3F-452B-8987-44102F3D52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18257" y="2622498"/>
                  <a:ext cx="315868" cy="423704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xmlns="" id="{872E791C-C62C-4A02-93A3-20D8D958DEB5}"/>
                    </a:ext>
                  </a:extLst>
                </p:cNvPr>
                <p:cNvGrpSpPr/>
                <p:nvPr/>
              </p:nvGrpSpPr>
              <p:grpSpPr>
                <a:xfrm>
                  <a:off x="8205032" y="3719969"/>
                  <a:ext cx="455484" cy="492492"/>
                  <a:chOff x="8229700" y="3395478"/>
                  <a:chExt cx="455484" cy="492492"/>
                </a:xfrm>
              </p:grpSpPr>
              <p:sp>
                <p:nvSpPr>
                  <p:cNvPr id="165" name="Oval 164">
                    <a:extLst>
                      <a:ext uri="{FF2B5EF4-FFF2-40B4-BE49-F238E27FC236}">
                        <a16:creationId xmlns:a16="http://schemas.microsoft.com/office/drawing/2014/main" xmlns="" id="{D4359BD6-DD4F-4A95-B8EE-5068190FB71E}"/>
                      </a:ext>
                    </a:extLst>
                  </p:cNvPr>
                  <p:cNvSpPr/>
                  <p:nvPr/>
                </p:nvSpPr>
                <p:spPr>
                  <a:xfrm>
                    <a:off x="8229700" y="3395478"/>
                    <a:ext cx="455484" cy="492492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6" name="TextBox 165">
                    <a:extLst>
                      <a:ext uri="{FF2B5EF4-FFF2-40B4-BE49-F238E27FC236}">
                        <a16:creationId xmlns:a16="http://schemas.microsoft.com/office/drawing/2014/main" xmlns="" id="{23970A5D-4690-403D-87A2-43005219E622}"/>
                      </a:ext>
                    </a:extLst>
                  </p:cNvPr>
                  <p:cNvSpPr txBox="1"/>
                  <p:nvPr/>
                </p:nvSpPr>
                <p:spPr>
                  <a:xfrm>
                    <a:off x="8279585" y="3435633"/>
                    <a:ext cx="34824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>
                        <a:solidFill>
                          <a:schemeClr val="bg1"/>
                        </a:solidFill>
                      </a:rPr>
                      <a:t>B</a:t>
                    </a:r>
                    <a:endParaRPr 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cxnSp>
              <p:nvCxnSpPr>
                <p:cNvPr id="125" name="Straight Arrow Connector 124">
                  <a:extLst>
                    <a:ext uri="{FF2B5EF4-FFF2-40B4-BE49-F238E27FC236}">
                      <a16:creationId xmlns:a16="http://schemas.microsoft.com/office/drawing/2014/main" xmlns="" id="{EA64C099-B56D-4E6C-A2D3-9401942798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21758" y="4237441"/>
                  <a:ext cx="6921" cy="288175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xmlns="" id="{A44A48BD-9153-4EC3-B2DD-684B7B26A555}"/>
                    </a:ext>
                  </a:extLst>
                </p:cNvPr>
                <p:cNvGrpSpPr/>
                <p:nvPr/>
              </p:nvGrpSpPr>
              <p:grpSpPr>
                <a:xfrm>
                  <a:off x="8198408" y="4495220"/>
                  <a:ext cx="455484" cy="492492"/>
                  <a:chOff x="8229700" y="3395478"/>
                  <a:chExt cx="455484" cy="492492"/>
                </a:xfrm>
              </p:grpSpPr>
              <p:sp>
                <p:nvSpPr>
                  <p:cNvPr id="163" name="Oval 162">
                    <a:extLst>
                      <a:ext uri="{FF2B5EF4-FFF2-40B4-BE49-F238E27FC236}">
                        <a16:creationId xmlns:a16="http://schemas.microsoft.com/office/drawing/2014/main" xmlns="" id="{B55228FA-6EC4-46EE-96F4-5A203942F4E3}"/>
                      </a:ext>
                    </a:extLst>
                  </p:cNvPr>
                  <p:cNvSpPr/>
                  <p:nvPr/>
                </p:nvSpPr>
                <p:spPr>
                  <a:xfrm>
                    <a:off x="8229700" y="3395478"/>
                    <a:ext cx="455484" cy="492492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4" name="TextBox 163">
                    <a:extLst>
                      <a:ext uri="{FF2B5EF4-FFF2-40B4-BE49-F238E27FC236}">
                        <a16:creationId xmlns:a16="http://schemas.microsoft.com/office/drawing/2014/main" xmlns="" id="{931C4124-2BCF-4DDA-BBD5-A3ED514A4266}"/>
                      </a:ext>
                    </a:extLst>
                  </p:cNvPr>
                  <p:cNvSpPr txBox="1"/>
                  <p:nvPr/>
                </p:nvSpPr>
                <p:spPr>
                  <a:xfrm>
                    <a:off x="8279585" y="3435633"/>
                    <a:ext cx="34824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>
                        <a:solidFill>
                          <a:schemeClr val="bg1"/>
                        </a:solidFill>
                      </a:rPr>
                      <a:t>C</a:t>
                    </a:r>
                    <a:endParaRPr 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xmlns="" id="{824A317E-7C26-4439-B3DE-316702995A3F}"/>
                    </a:ext>
                  </a:extLst>
                </p:cNvPr>
                <p:cNvGrpSpPr/>
                <p:nvPr/>
              </p:nvGrpSpPr>
              <p:grpSpPr>
                <a:xfrm>
                  <a:off x="9190353" y="3347452"/>
                  <a:ext cx="455484" cy="492492"/>
                  <a:chOff x="8229700" y="3395478"/>
                  <a:chExt cx="455484" cy="492492"/>
                </a:xfrm>
              </p:grpSpPr>
              <p:sp>
                <p:nvSpPr>
                  <p:cNvPr id="161" name="Oval 160">
                    <a:extLst>
                      <a:ext uri="{FF2B5EF4-FFF2-40B4-BE49-F238E27FC236}">
                        <a16:creationId xmlns:a16="http://schemas.microsoft.com/office/drawing/2014/main" xmlns="" id="{2381F618-1D1A-4C26-8E96-3D8840A2FBB9}"/>
                      </a:ext>
                    </a:extLst>
                  </p:cNvPr>
                  <p:cNvSpPr/>
                  <p:nvPr/>
                </p:nvSpPr>
                <p:spPr>
                  <a:xfrm>
                    <a:off x="8229700" y="3395478"/>
                    <a:ext cx="455484" cy="492492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" name="TextBox 161">
                    <a:extLst>
                      <a:ext uri="{FF2B5EF4-FFF2-40B4-BE49-F238E27FC236}">
                        <a16:creationId xmlns:a16="http://schemas.microsoft.com/office/drawing/2014/main" xmlns="" id="{78E0DBEF-1DB0-40CD-BCAF-AF5DB9F38765}"/>
                      </a:ext>
                    </a:extLst>
                  </p:cNvPr>
                  <p:cNvSpPr txBox="1"/>
                  <p:nvPr/>
                </p:nvSpPr>
                <p:spPr>
                  <a:xfrm>
                    <a:off x="8279585" y="3435633"/>
                    <a:ext cx="34824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>
                        <a:solidFill>
                          <a:schemeClr val="bg1"/>
                        </a:solidFill>
                      </a:rPr>
                      <a:t>D</a:t>
                    </a:r>
                    <a:endParaRPr 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cxnSp>
              <p:nvCxnSpPr>
                <p:cNvPr id="128" name="Straight Arrow Connector 127">
                  <a:extLst>
                    <a:ext uri="{FF2B5EF4-FFF2-40B4-BE49-F238E27FC236}">
                      <a16:creationId xmlns:a16="http://schemas.microsoft.com/office/drawing/2014/main" xmlns="" id="{68680363-8B7E-4D01-A83E-1A7D3DD620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402415" y="3826622"/>
                  <a:ext cx="6921" cy="288175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9" name="Group 128">
                  <a:extLst>
                    <a:ext uri="{FF2B5EF4-FFF2-40B4-BE49-F238E27FC236}">
                      <a16:creationId xmlns:a16="http://schemas.microsoft.com/office/drawing/2014/main" xmlns="" id="{A895629E-783E-400A-A6D4-B4A3BDEB1E99}"/>
                    </a:ext>
                  </a:extLst>
                </p:cNvPr>
                <p:cNvGrpSpPr/>
                <p:nvPr/>
              </p:nvGrpSpPr>
              <p:grpSpPr>
                <a:xfrm>
                  <a:off x="9205569" y="4084401"/>
                  <a:ext cx="455484" cy="492492"/>
                  <a:chOff x="8229700" y="3395478"/>
                  <a:chExt cx="455484" cy="492492"/>
                </a:xfrm>
              </p:grpSpPr>
              <p:sp>
                <p:nvSpPr>
                  <p:cNvPr id="159" name="Oval 158">
                    <a:extLst>
                      <a:ext uri="{FF2B5EF4-FFF2-40B4-BE49-F238E27FC236}">
                        <a16:creationId xmlns:a16="http://schemas.microsoft.com/office/drawing/2014/main" xmlns="" id="{6D468CEC-9BD3-4A58-A4DA-AFEB764FF83A}"/>
                      </a:ext>
                    </a:extLst>
                  </p:cNvPr>
                  <p:cNvSpPr/>
                  <p:nvPr/>
                </p:nvSpPr>
                <p:spPr>
                  <a:xfrm>
                    <a:off x="8229700" y="3395478"/>
                    <a:ext cx="455484" cy="492492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0" name="TextBox 159">
                    <a:extLst>
                      <a:ext uri="{FF2B5EF4-FFF2-40B4-BE49-F238E27FC236}">
                        <a16:creationId xmlns:a16="http://schemas.microsoft.com/office/drawing/2014/main" xmlns="" id="{08274BDF-0066-4333-AD7A-A10CB852BF55}"/>
                      </a:ext>
                    </a:extLst>
                  </p:cNvPr>
                  <p:cNvSpPr txBox="1"/>
                  <p:nvPr/>
                </p:nvSpPr>
                <p:spPr>
                  <a:xfrm>
                    <a:off x="8279585" y="3435633"/>
                    <a:ext cx="34824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>
                        <a:solidFill>
                          <a:schemeClr val="bg1"/>
                        </a:solidFill>
                      </a:rPr>
                      <a:t>E</a:t>
                    </a:r>
                    <a:endParaRPr 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cxnSp>
              <p:nvCxnSpPr>
                <p:cNvPr id="130" name="Straight Arrow Connector 129">
                  <a:extLst>
                    <a:ext uri="{FF2B5EF4-FFF2-40B4-BE49-F238E27FC236}">
                      <a16:creationId xmlns:a16="http://schemas.microsoft.com/office/drawing/2014/main" xmlns="" id="{850FCAA5-3B4F-4D0A-A2D3-329DEDA901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422295" y="4535613"/>
                  <a:ext cx="6921" cy="288175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1" name="Group 130">
                  <a:extLst>
                    <a:ext uri="{FF2B5EF4-FFF2-40B4-BE49-F238E27FC236}">
                      <a16:creationId xmlns:a16="http://schemas.microsoft.com/office/drawing/2014/main" xmlns="" id="{0A582C66-6AFB-49BF-97D5-F34A3EF03D3D}"/>
                    </a:ext>
                  </a:extLst>
                </p:cNvPr>
                <p:cNvGrpSpPr/>
                <p:nvPr/>
              </p:nvGrpSpPr>
              <p:grpSpPr>
                <a:xfrm>
                  <a:off x="9198945" y="4780140"/>
                  <a:ext cx="455484" cy="492492"/>
                  <a:chOff x="8229700" y="3395478"/>
                  <a:chExt cx="455484" cy="492492"/>
                </a:xfrm>
              </p:grpSpPr>
              <p:sp>
                <p:nvSpPr>
                  <p:cNvPr id="157" name="Oval 156">
                    <a:extLst>
                      <a:ext uri="{FF2B5EF4-FFF2-40B4-BE49-F238E27FC236}">
                        <a16:creationId xmlns:a16="http://schemas.microsoft.com/office/drawing/2014/main" xmlns="" id="{4ADC3389-F22E-4DA0-93D9-1BFEC8DBCB75}"/>
                      </a:ext>
                    </a:extLst>
                  </p:cNvPr>
                  <p:cNvSpPr/>
                  <p:nvPr/>
                </p:nvSpPr>
                <p:spPr>
                  <a:xfrm>
                    <a:off x="8229700" y="3395478"/>
                    <a:ext cx="455484" cy="492492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8" name="TextBox 157">
                    <a:extLst>
                      <a:ext uri="{FF2B5EF4-FFF2-40B4-BE49-F238E27FC236}">
                        <a16:creationId xmlns:a16="http://schemas.microsoft.com/office/drawing/2014/main" xmlns="" id="{99EB82A5-1CB8-4B86-8C44-832E29F1AC5E}"/>
                      </a:ext>
                    </a:extLst>
                  </p:cNvPr>
                  <p:cNvSpPr txBox="1"/>
                  <p:nvPr/>
                </p:nvSpPr>
                <p:spPr>
                  <a:xfrm>
                    <a:off x="8279585" y="3435633"/>
                    <a:ext cx="34824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000" b="1" dirty="0">
                        <a:solidFill>
                          <a:schemeClr val="bg1"/>
                        </a:solidFill>
                      </a:rPr>
                      <a:t>F</a:t>
                    </a:r>
                  </a:p>
                </p:txBody>
              </p:sp>
            </p:grpSp>
            <p:cxnSp>
              <p:nvCxnSpPr>
                <p:cNvPr id="132" name="Straight Arrow Connector 131">
                  <a:extLst>
                    <a:ext uri="{FF2B5EF4-FFF2-40B4-BE49-F238E27FC236}">
                      <a16:creationId xmlns:a16="http://schemas.microsoft.com/office/drawing/2014/main" xmlns="" id="{619AF12B-93A3-4342-A1BF-C2F4F9E02A09}"/>
                    </a:ext>
                  </a:extLst>
                </p:cNvPr>
                <p:cNvCxnSpPr>
                  <a:cxnSpLocks/>
                  <a:endCxn id="162" idx="0"/>
                </p:cNvCxnSpPr>
                <p:nvPr/>
              </p:nvCxnSpPr>
              <p:spPr>
                <a:xfrm flipH="1">
                  <a:off x="9414359" y="3144092"/>
                  <a:ext cx="11022" cy="243515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xmlns="" id="{FB7E00A2-1ED1-46AD-9D33-01E27498F43C}"/>
                    </a:ext>
                  </a:extLst>
                </p:cNvPr>
                <p:cNvGrpSpPr/>
                <p:nvPr/>
              </p:nvGrpSpPr>
              <p:grpSpPr>
                <a:xfrm>
                  <a:off x="10033831" y="3348910"/>
                  <a:ext cx="455484" cy="492492"/>
                  <a:chOff x="8229700" y="3395478"/>
                  <a:chExt cx="455484" cy="492492"/>
                </a:xfrm>
              </p:grpSpPr>
              <p:sp>
                <p:nvSpPr>
                  <p:cNvPr id="155" name="Oval 154">
                    <a:extLst>
                      <a:ext uri="{FF2B5EF4-FFF2-40B4-BE49-F238E27FC236}">
                        <a16:creationId xmlns:a16="http://schemas.microsoft.com/office/drawing/2014/main" xmlns="" id="{B20F7B16-4139-468F-A494-5F41FF309645}"/>
                      </a:ext>
                    </a:extLst>
                  </p:cNvPr>
                  <p:cNvSpPr/>
                  <p:nvPr/>
                </p:nvSpPr>
                <p:spPr>
                  <a:xfrm>
                    <a:off x="8229700" y="3395478"/>
                    <a:ext cx="455484" cy="492492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6" name="TextBox 155">
                    <a:extLst>
                      <a:ext uri="{FF2B5EF4-FFF2-40B4-BE49-F238E27FC236}">
                        <a16:creationId xmlns:a16="http://schemas.microsoft.com/office/drawing/2014/main" xmlns="" id="{10F3118A-55B1-4F1D-87ED-95C04118CCCB}"/>
                      </a:ext>
                    </a:extLst>
                  </p:cNvPr>
                  <p:cNvSpPr txBox="1"/>
                  <p:nvPr/>
                </p:nvSpPr>
                <p:spPr>
                  <a:xfrm>
                    <a:off x="8279585" y="3435633"/>
                    <a:ext cx="34824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>
                        <a:solidFill>
                          <a:schemeClr val="bg1"/>
                        </a:solidFill>
                      </a:rPr>
                      <a:t>G</a:t>
                    </a:r>
                    <a:endParaRPr 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xmlns="" id="{115BD116-71B4-45E0-AD01-2284A139CF9B}"/>
                    </a:ext>
                  </a:extLst>
                </p:cNvPr>
                <p:cNvGrpSpPr/>
                <p:nvPr/>
              </p:nvGrpSpPr>
              <p:grpSpPr>
                <a:xfrm>
                  <a:off x="10736396" y="3029154"/>
                  <a:ext cx="455484" cy="492492"/>
                  <a:chOff x="8229700" y="3395478"/>
                  <a:chExt cx="455484" cy="492492"/>
                </a:xfrm>
              </p:grpSpPr>
              <p:sp>
                <p:nvSpPr>
                  <p:cNvPr id="153" name="Oval 152">
                    <a:extLst>
                      <a:ext uri="{FF2B5EF4-FFF2-40B4-BE49-F238E27FC236}">
                        <a16:creationId xmlns:a16="http://schemas.microsoft.com/office/drawing/2014/main" xmlns="" id="{CDC6A79E-BB01-44BA-8561-7A618FFCCA39}"/>
                      </a:ext>
                    </a:extLst>
                  </p:cNvPr>
                  <p:cNvSpPr/>
                  <p:nvPr/>
                </p:nvSpPr>
                <p:spPr>
                  <a:xfrm>
                    <a:off x="8229700" y="3395478"/>
                    <a:ext cx="455484" cy="492492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" name="TextBox 153">
                    <a:extLst>
                      <a:ext uri="{FF2B5EF4-FFF2-40B4-BE49-F238E27FC236}">
                        <a16:creationId xmlns:a16="http://schemas.microsoft.com/office/drawing/2014/main" xmlns="" id="{3E1749B4-066F-4256-8E6F-9C51865EB42A}"/>
                      </a:ext>
                    </a:extLst>
                  </p:cNvPr>
                  <p:cNvSpPr txBox="1"/>
                  <p:nvPr/>
                </p:nvSpPr>
                <p:spPr>
                  <a:xfrm>
                    <a:off x="8279585" y="3435633"/>
                    <a:ext cx="34824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>
                        <a:solidFill>
                          <a:schemeClr val="bg1"/>
                        </a:solidFill>
                      </a:rPr>
                      <a:t>I</a:t>
                    </a:r>
                    <a:endParaRPr 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cxnSp>
              <p:nvCxnSpPr>
                <p:cNvPr id="135" name="Straight Arrow Connector 134">
                  <a:extLst>
                    <a:ext uri="{FF2B5EF4-FFF2-40B4-BE49-F238E27FC236}">
                      <a16:creationId xmlns:a16="http://schemas.microsoft.com/office/drawing/2014/main" xmlns="" id="{439FB8FB-A129-4DCE-87FA-7EBA86CAC3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282795" y="3817707"/>
                  <a:ext cx="6921" cy="288175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6" name="Group 135">
                  <a:extLst>
                    <a:ext uri="{FF2B5EF4-FFF2-40B4-BE49-F238E27FC236}">
                      <a16:creationId xmlns:a16="http://schemas.microsoft.com/office/drawing/2014/main" xmlns="" id="{F9132287-5369-4104-A001-BB37F2134345}"/>
                    </a:ext>
                  </a:extLst>
                </p:cNvPr>
                <p:cNvGrpSpPr/>
                <p:nvPr/>
              </p:nvGrpSpPr>
              <p:grpSpPr>
                <a:xfrm>
                  <a:off x="10085949" y="4075486"/>
                  <a:ext cx="455484" cy="492492"/>
                  <a:chOff x="8229700" y="3395478"/>
                  <a:chExt cx="455484" cy="492492"/>
                </a:xfrm>
              </p:grpSpPr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xmlns="" id="{3CC210F1-2524-442B-9DBE-DEA38560045D}"/>
                      </a:ext>
                    </a:extLst>
                  </p:cNvPr>
                  <p:cNvSpPr/>
                  <p:nvPr/>
                </p:nvSpPr>
                <p:spPr>
                  <a:xfrm>
                    <a:off x="8229700" y="3395478"/>
                    <a:ext cx="455484" cy="492492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xmlns="" id="{97D1261E-A196-4CDB-8CF3-D602F67CF7A2}"/>
                      </a:ext>
                    </a:extLst>
                  </p:cNvPr>
                  <p:cNvSpPr txBox="1"/>
                  <p:nvPr/>
                </p:nvSpPr>
                <p:spPr>
                  <a:xfrm>
                    <a:off x="8279585" y="3435633"/>
                    <a:ext cx="34824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>
                        <a:solidFill>
                          <a:schemeClr val="bg1"/>
                        </a:solidFill>
                      </a:rPr>
                      <a:t>H</a:t>
                    </a:r>
                    <a:endParaRPr 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cxnSp>
              <p:nvCxnSpPr>
                <p:cNvPr id="137" name="Straight Arrow Connector 136">
                  <a:extLst>
                    <a:ext uri="{FF2B5EF4-FFF2-40B4-BE49-F238E27FC236}">
                      <a16:creationId xmlns:a16="http://schemas.microsoft.com/office/drawing/2014/main" xmlns="" id="{86DA4493-B3B3-4027-B6B0-906D00A97F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976075" y="3502345"/>
                  <a:ext cx="6921" cy="288175"/>
                </a:xfrm>
                <a:prstGeom prst="straightConnector1">
                  <a:avLst/>
                </a:prstGeom>
                <a:ln w="28575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xmlns="" id="{9EAD12C1-E06C-4DCE-91A3-FFF4B6EF88D3}"/>
                    </a:ext>
                  </a:extLst>
                </p:cNvPr>
                <p:cNvGrpSpPr/>
                <p:nvPr/>
              </p:nvGrpSpPr>
              <p:grpSpPr>
                <a:xfrm>
                  <a:off x="10779229" y="3760124"/>
                  <a:ext cx="455484" cy="492492"/>
                  <a:chOff x="8229700" y="3395478"/>
                  <a:chExt cx="455484" cy="492492"/>
                </a:xfrm>
              </p:grpSpPr>
              <p:sp>
                <p:nvSpPr>
                  <p:cNvPr id="149" name="Oval 148">
                    <a:extLst>
                      <a:ext uri="{FF2B5EF4-FFF2-40B4-BE49-F238E27FC236}">
                        <a16:creationId xmlns:a16="http://schemas.microsoft.com/office/drawing/2014/main" xmlns="" id="{7D9E1822-1261-45AC-AD42-A6AE8733101B}"/>
                      </a:ext>
                    </a:extLst>
                  </p:cNvPr>
                  <p:cNvSpPr/>
                  <p:nvPr/>
                </p:nvSpPr>
                <p:spPr>
                  <a:xfrm>
                    <a:off x="8229700" y="3395478"/>
                    <a:ext cx="455484" cy="492492"/>
                  </a:xfrm>
                  <a:prstGeom prst="ellipse">
                    <a:avLst/>
                  </a:prstGeom>
                  <a:solidFill>
                    <a:srgbClr val="002060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xmlns="" id="{4C1481C3-A91A-40F2-9528-3EF1C9CD5D43}"/>
                      </a:ext>
                    </a:extLst>
                  </p:cNvPr>
                  <p:cNvSpPr txBox="1"/>
                  <p:nvPr/>
                </p:nvSpPr>
                <p:spPr>
                  <a:xfrm>
                    <a:off x="8279585" y="3435633"/>
                    <a:ext cx="348242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IN" sz="2000" b="1" dirty="0">
                        <a:solidFill>
                          <a:schemeClr val="bg1"/>
                        </a:solidFill>
                      </a:rPr>
                      <a:t>J</a:t>
                    </a:r>
                    <a:endParaRPr 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xmlns="" id="{21AD71AB-5CFD-488C-BC79-D82D37E9C0F1}"/>
                    </a:ext>
                  </a:extLst>
                </p:cNvPr>
                <p:cNvSpPr txBox="1"/>
                <p:nvPr/>
              </p:nvSpPr>
              <p:spPr>
                <a:xfrm>
                  <a:off x="8594224" y="3771497"/>
                  <a:ext cx="8234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/>
                    <a:t>2100 PV</a:t>
                  </a:r>
                  <a:endParaRPr lang="en-US" sz="1400" b="1" dirty="0"/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xmlns="" id="{FE81D8EC-7B23-4F93-80BD-9B0C70CD5CE4}"/>
                    </a:ext>
                  </a:extLst>
                </p:cNvPr>
                <p:cNvSpPr txBox="1"/>
                <p:nvPr/>
              </p:nvSpPr>
              <p:spPr>
                <a:xfrm>
                  <a:off x="8587943" y="4521040"/>
                  <a:ext cx="8234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/>
                    <a:t>6000 PV</a:t>
                  </a:r>
                  <a:endParaRPr lang="en-US" sz="1400" b="1" dirty="0"/>
                </a:p>
              </p:txBody>
            </p:sp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xmlns="" id="{43A54ADB-80A0-4C1B-BBF9-E9E1406CC220}"/>
                    </a:ext>
                  </a:extLst>
                </p:cNvPr>
                <p:cNvSpPr txBox="1"/>
                <p:nvPr/>
              </p:nvSpPr>
              <p:spPr>
                <a:xfrm>
                  <a:off x="9386412" y="3122007"/>
                  <a:ext cx="8234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/>
                    <a:t>2100 PV</a:t>
                  </a:r>
                  <a:endParaRPr lang="en-US" sz="1400" b="1" dirty="0"/>
                </a:p>
              </p:txBody>
            </p: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xmlns="" id="{63A74C31-7AB7-43BA-A282-043DA3973DE6}"/>
                    </a:ext>
                  </a:extLst>
                </p:cNvPr>
                <p:cNvSpPr txBox="1"/>
                <p:nvPr/>
              </p:nvSpPr>
              <p:spPr>
                <a:xfrm>
                  <a:off x="9422483" y="3804629"/>
                  <a:ext cx="8234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/>
                    <a:t>2100 PV</a:t>
                  </a:r>
                  <a:endParaRPr lang="en-US" sz="1400" b="1" dirty="0"/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xmlns="" id="{9DC874E4-F80C-47A1-84DE-6F7D4F050632}"/>
                    </a:ext>
                  </a:extLst>
                </p:cNvPr>
                <p:cNvSpPr txBox="1"/>
                <p:nvPr/>
              </p:nvSpPr>
              <p:spPr>
                <a:xfrm>
                  <a:off x="9416202" y="4554172"/>
                  <a:ext cx="8234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/>
                    <a:t>6000 PV</a:t>
                  </a:r>
                  <a:endParaRPr lang="en-US" sz="1400" b="1" dirty="0"/>
                </a:p>
              </p:txBody>
            </p: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xmlns="" id="{FA5511BE-B9DA-4755-B3F4-CBD6854576DD}"/>
                    </a:ext>
                  </a:extLst>
                </p:cNvPr>
                <p:cNvSpPr txBox="1"/>
                <p:nvPr/>
              </p:nvSpPr>
              <p:spPr>
                <a:xfrm>
                  <a:off x="10383351" y="4113182"/>
                  <a:ext cx="67284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/>
                    <a:t>6000 </a:t>
                  </a:r>
                </a:p>
                <a:p>
                  <a:pPr algn="ctr"/>
                  <a:r>
                    <a:rPr lang="en-IN" sz="1400" b="1" dirty="0"/>
                    <a:t>PV</a:t>
                  </a:r>
                  <a:endParaRPr lang="en-US" sz="1400" b="1" dirty="0"/>
                </a:p>
              </p:txBody>
            </p: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xmlns="" id="{90B2DD54-7394-4452-87BF-889DBAC9A4D0}"/>
                    </a:ext>
                  </a:extLst>
                </p:cNvPr>
                <p:cNvSpPr txBox="1"/>
                <p:nvPr/>
              </p:nvSpPr>
              <p:spPr>
                <a:xfrm>
                  <a:off x="11142754" y="3117347"/>
                  <a:ext cx="8234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/>
                    <a:t>2100 PV</a:t>
                  </a:r>
                  <a:endParaRPr lang="en-US" sz="1400" b="1" dirty="0"/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xmlns="" id="{446DF0C9-A0D1-41BA-8A5B-376BA28EFE6C}"/>
                    </a:ext>
                  </a:extLst>
                </p:cNvPr>
                <p:cNvSpPr txBox="1"/>
                <p:nvPr/>
              </p:nvSpPr>
              <p:spPr>
                <a:xfrm>
                  <a:off x="11191880" y="3798105"/>
                  <a:ext cx="82349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/>
                    <a:t>2100 PV</a:t>
                  </a:r>
                  <a:endParaRPr lang="en-US" sz="1400" b="1" dirty="0"/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xmlns="" id="{D4704DDF-C869-4F38-A376-20A716E66643}"/>
                    </a:ext>
                  </a:extLst>
                </p:cNvPr>
                <p:cNvSpPr txBox="1"/>
                <p:nvPr/>
              </p:nvSpPr>
              <p:spPr>
                <a:xfrm>
                  <a:off x="10323908" y="3350017"/>
                  <a:ext cx="67284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/>
                    <a:t>2100 </a:t>
                  </a:r>
                </a:p>
                <a:p>
                  <a:pPr algn="ctr"/>
                  <a:r>
                    <a:rPr lang="en-IN" sz="1400" b="1" dirty="0"/>
                    <a:t>PV</a:t>
                  </a:r>
                  <a:endParaRPr lang="en-US" sz="1400" b="1" dirty="0"/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xmlns="" id="{36F63493-9BFC-4E16-B741-A4E629113FDF}"/>
                    </a:ext>
                  </a:extLst>
                </p:cNvPr>
                <p:cNvSpPr txBox="1"/>
                <p:nvPr/>
              </p:nvSpPr>
              <p:spPr>
                <a:xfrm>
                  <a:off x="10561866" y="2170098"/>
                  <a:ext cx="84647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N" sz="1400" b="1" dirty="0"/>
                    <a:t>800 PV</a:t>
                  </a:r>
                  <a:endParaRPr lang="en-US" sz="1400" b="1" dirty="0"/>
                </a:p>
              </p:txBody>
            </p:sp>
          </p:grp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xmlns="" id="{0A6E192B-5FA9-48B3-9C79-083C121B6D93}"/>
                  </a:ext>
                </a:extLst>
              </p:cNvPr>
              <p:cNvSpPr/>
              <p:nvPr/>
            </p:nvSpPr>
            <p:spPr>
              <a:xfrm>
                <a:off x="10968112" y="4800020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xmlns="" id="{46B0A027-0D50-47BA-9348-E21879FBB52F}"/>
                  </a:ext>
                </a:extLst>
              </p:cNvPr>
              <p:cNvSpPr txBox="1"/>
              <p:nvPr/>
            </p:nvSpPr>
            <p:spPr>
              <a:xfrm>
                <a:off x="11017997" y="4840175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K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xmlns="" id="{D64EF01C-BC7F-45CD-89B3-7FDD2769E4C2}"/>
                  </a:ext>
                </a:extLst>
              </p:cNvPr>
              <p:cNvSpPr txBox="1"/>
              <p:nvPr/>
            </p:nvSpPr>
            <p:spPr>
              <a:xfrm>
                <a:off x="11331259" y="4786960"/>
                <a:ext cx="823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2100 PV</a:t>
                </a:r>
                <a:endParaRPr lang="en-US" sz="1400" b="1" dirty="0"/>
              </a:p>
            </p:txBody>
          </p: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xmlns="" id="{59BFCA95-98BA-4783-8308-750C57DBEB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178509" y="4164557"/>
                <a:ext cx="1" cy="678164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xmlns="" id="{43579516-F04E-4C03-A795-E11D8E958F3F}"/>
                  </a:ext>
                </a:extLst>
              </p:cNvPr>
              <p:cNvCxnSpPr/>
              <p:nvPr/>
            </p:nvCxnSpPr>
            <p:spPr>
              <a:xfrm>
                <a:off x="9575347" y="5404029"/>
                <a:ext cx="217405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xmlns="" id="{CD36E061-F1AC-4B95-9B32-73451B933A05}"/>
                  </a:ext>
                </a:extLst>
              </p:cNvPr>
              <p:cNvSpPr/>
              <p:nvPr/>
            </p:nvSpPr>
            <p:spPr>
              <a:xfrm>
                <a:off x="11531327" y="5522262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xmlns="" id="{EC3064DF-546F-4406-A7D2-45C95E63B5F0}"/>
                  </a:ext>
                </a:extLst>
              </p:cNvPr>
              <p:cNvSpPr txBox="1"/>
              <p:nvPr/>
            </p:nvSpPr>
            <p:spPr>
              <a:xfrm>
                <a:off x="11581212" y="5562417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N</a:t>
                </a: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xmlns="" id="{435AAF8D-4C72-47E9-87F5-A9F789EDE918}"/>
                  </a:ext>
                </a:extLst>
              </p:cNvPr>
              <p:cNvSpPr/>
              <p:nvPr/>
            </p:nvSpPr>
            <p:spPr>
              <a:xfrm>
                <a:off x="10537414" y="5535516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xmlns="" id="{176208B6-0CA4-4BD2-B1F4-CF901261002A}"/>
                  </a:ext>
                </a:extLst>
              </p:cNvPr>
              <p:cNvSpPr txBox="1"/>
              <p:nvPr/>
            </p:nvSpPr>
            <p:spPr>
              <a:xfrm>
                <a:off x="10587299" y="5575671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M</a:t>
                </a: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xmlns="" id="{76197C27-E6E3-44C2-938C-B9726EF7CC35}"/>
                  </a:ext>
                </a:extLst>
              </p:cNvPr>
              <p:cNvSpPr/>
              <p:nvPr/>
            </p:nvSpPr>
            <p:spPr>
              <a:xfrm>
                <a:off x="9397734" y="5509009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xmlns="" id="{A25D181A-A428-4F92-8A0C-B11FF706374B}"/>
                  </a:ext>
                </a:extLst>
              </p:cNvPr>
              <p:cNvSpPr txBox="1"/>
              <p:nvPr/>
            </p:nvSpPr>
            <p:spPr>
              <a:xfrm>
                <a:off x="9447619" y="5549164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L</a:t>
                </a:r>
              </a:p>
            </p:txBody>
          </p: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xmlns="" id="{CBC3B4B7-3571-4E5D-83C1-C02FA2599A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88244" y="5423514"/>
                <a:ext cx="6992" cy="12565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xmlns="" id="{A9A995A7-EFAA-4174-AEBB-C033776B82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61059" y="5416890"/>
                <a:ext cx="6992" cy="12565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xmlns="" id="{D8319CC1-F638-401E-82B2-9059146B27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54977" y="5390386"/>
                <a:ext cx="6992" cy="12565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xmlns="" id="{308E5C6C-277B-4305-92E5-1266D933CF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78501" y="5277744"/>
                <a:ext cx="6992" cy="12565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xmlns="" id="{497E8621-F778-4D15-8D9B-E512F669BC66}"/>
                  </a:ext>
                </a:extLst>
              </p:cNvPr>
              <p:cNvSpPr txBox="1"/>
              <p:nvPr/>
            </p:nvSpPr>
            <p:spPr>
              <a:xfrm>
                <a:off x="10402818" y="4883796"/>
                <a:ext cx="6443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600" b="1" dirty="0"/>
                  <a:t>STAR</a:t>
                </a:r>
                <a:endParaRPr lang="en-US" sz="1600" b="1" dirty="0"/>
              </a:p>
            </p:txBody>
          </p:sp>
        </p:grp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0907F1F9-89E6-4387-B5C6-DCD0178A57DC}"/>
              </a:ext>
            </a:extLst>
          </p:cNvPr>
          <p:cNvSpPr txBox="1"/>
          <p:nvPr/>
        </p:nvSpPr>
        <p:spPr>
          <a:xfrm>
            <a:off x="3746420" y="4512087"/>
            <a:ext cx="45350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 1% Pool =32374x0.32/- </a:t>
            </a:r>
            <a:r>
              <a:rPr lang="en-IN" sz="2200" b="1" dirty="0">
                <a:highlight>
                  <a:srgbClr val="FFFF00"/>
                </a:highlight>
              </a:rPr>
              <a:t>= Rs. 10040/-</a:t>
            </a:r>
            <a:r>
              <a:rPr lang="en-IN" sz="2200" dirty="0"/>
              <a:t> 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xmlns="" id="{9A2BF4DE-0CE5-4C0F-85E9-E8721979C248}"/>
              </a:ext>
            </a:extLst>
          </p:cNvPr>
          <p:cNvGrpSpPr/>
          <p:nvPr/>
        </p:nvGrpSpPr>
        <p:grpSpPr>
          <a:xfrm>
            <a:off x="10999303" y="0"/>
            <a:ext cx="1160851" cy="843184"/>
            <a:chOff x="10933043" y="0"/>
            <a:chExt cx="1227112" cy="843184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xmlns="" id="{CE641AA6-C326-4A4E-9C7F-9046F6525E4E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xmlns="" id="{75307F73-8522-4709-B700-954C1E18F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pic>
        <p:nvPicPr>
          <p:cNvPr id="102" name="Picture 101">
            <a:extLst>
              <a:ext uri="{FF2B5EF4-FFF2-40B4-BE49-F238E27FC236}">
                <a16:creationId xmlns:a16="http://schemas.microsoft.com/office/drawing/2014/main" xmlns="" id="{769C827E-F2D6-4F56-87C8-55CC59EAF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746" y="793034"/>
            <a:ext cx="3856974" cy="3046910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xmlns="" id="{5A77F6F1-5E73-4AF0-9B83-A8C45EB0E4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7403" y="3800030"/>
            <a:ext cx="3846569" cy="304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65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7" grpId="0"/>
      <p:bldP spid="48" grpId="0"/>
      <p:bldP spid="49" grpId="0"/>
      <p:bldP spid="50" grpId="0"/>
      <p:bldP spid="51" grpId="0"/>
      <p:bldP spid="112" grpId="0"/>
      <p:bldP spid="113" grpId="0"/>
      <p:bldP spid="9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F8B7478-4C14-4FDC-B5F5-37A1A8AC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LOB Calculation for Crown Directors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0BBEBA1-067D-461E-BBCB-2808892CF1BC}"/>
              </a:ext>
            </a:extLst>
          </p:cNvPr>
          <p:cNvSpPr txBox="1"/>
          <p:nvPr/>
        </p:nvSpPr>
        <p:spPr>
          <a:xfrm>
            <a:off x="3859419" y="785126"/>
            <a:ext cx="82663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>
                <a:highlight>
                  <a:srgbClr val="FFFF00"/>
                </a:highlight>
              </a:rPr>
              <a:t>Crown Director  Side PV with 4 LOB  in a Month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704AE6BD-C7F3-4252-BBD3-6A9E54B0D79F}"/>
              </a:ext>
            </a:extLst>
          </p:cNvPr>
          <p:cNvSpPr txBox="1"/>
          <p:nvPr/>
        </p:nvSpPr>
        <p:spPr>
          <a:xfrm>
            <a:off x="3885923" y="1365114"/>
            <a:ext cx="274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Total PV = 58500 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B6632C27-9005-4BA5-AF2A-ADDF3275176A}"/>
              </a:ext>
            </a:extLst>
          </p:cNvPr>
          <p:cNvSpPr txBox="1"/>
          <p:nvPr/>
        </p:nvSpPr>
        <p:spPr>
          <a:xfrm>
            <a:off x="3793979" y="4800634"/>
            <a:ext cx="38241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HF =38592x0.34/- </a:t>
            </a:r>
            <a:r>
              <a:rPr lang="en-IN" sz="2200" b="1" dirty="0">
                <a:highlight>
                  <a:srgbClr val="FFFF00"/>
                </a:highlight>
              </a:rPr>
              <a:t>= Rs. 13121/-</a:t>
            </a:r>
            <a:r>
              <a:rPr lang="en-IN" sz="2200" dirty="0"/>
              <a:t> </a:t>
            </a:r>
          </a:p>
        </p:txBody>
      </p:sp>
      <p:pic>
        <p:nvPicPr>
          <p:cNvPr id="126" name="Picture 125">
            <a:extLst>
              <a:ext uri="{FF2B5EF4-FFF2-40B4-BE49-F238E27FC236}">
                <a16:creationId xmlns:a16="http://schemas.microsoft.com/office/drawing/2014/main" xmlns="" id="{1977E528-DCD5-4DEC-B15D-67D0D31BE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920"/>
            <a:ext cx="972416" cy="793988"/>
          </a:xfrm>
          <a:prstGeom prst="rect">
            <a:avLst/>
          </a:prstGeom>
        </p:spPr>
      </p:pic>
      <p:grpSp>
        <p:nvGrpSpPr>
          <p:cNvPr id="130" name="Group 129">
            <a:extLst>
              <a:ext uri="{FF2B5EF4-FFF2-40B4-BE49-F238E27FC236}">
                <a16:creationId xmlns:a16="http://schemas.microsoft.com/office/drawing/2014/main" xmlns="" id="{67ED9C86-A2BD-4B20-BF69-70882D5E0B5A}"/>
              </a:ext>
            </a:extLst>
          </p:cNvPr>
          <p:cNvGrpSpPr/>
          <p:nvPr/>
        </p:nvGrpSpPr>
        <p:grpSpPr>
          <a:xfrm>
            <a:off x="10999303" y="0"/>
            <a:ext cx="1160851" cy="843184"/>
            <a:chOff x="10933043" y="0"/>
            <a:chExt cx="1227112" cy="843184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xmlns="" id="{91553FD6-365D-480C-94A3-965D432F19AB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xmlns="" id="{7C4985C6-807C-435B-9564-074A8E9E0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pic>
        <p:nvPicPr>
          <p:cNvPr id="133" name="Picture 132">
            <a:extLst>
              <a:ext uri="{FF2B5EF4-FFF2-40B4-BE49-F238E27FC236}">
                <a16:creationId xmlns:a16="http://schemas.microsoft.com/office/drawing/2014/main" xmlns="" id="{138756D5-C425-475A-9445-888CCBD38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746" y="793034"/>
            <a:ext cx="3856974" cy="3046910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xmlns="" id="{664CBC02-DD48-4885-A6F4-43EAFC23C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7403" y="3800030"/>
            <a:ext cx="3846569" cy="304953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3D8CE87-9E64-4530-8AA7-8F41EA33771F}"/>
              </a:ext>
            </a:extLst>
          </p:cNvPr>
          <p:cNvGrpSpPr/>
          <p:nvPr/>
        </p:nvGrpSpPr>
        <p:grpSpPr>
          <a:xfrm>
            <a:off x="9377994" y="3860098"/>
            <a:ext cx="2909276" cy="2317345"/>
            <a:chOff x="9377994" y="3860098"/>
            <a:chExt cx="2909276" cy="2317345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xmlns="" id="{B6B56AB5-3647-4A6E-9A53-2D718F61454A}"/>
                </a:ext>
              </a:extLst>
            </p:cNvPr>
            <p:cNvSpPr txBox="1"/>
            <p:nvPr/>
          </p:nvSpPr>
          <p:spPr>
            <a:xfrm>
              <a:off x="10547836" y="5869666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6000 PV</a:t>
              </a:r>
              <a:endParaRPr lang="en-US" sz="1400" b="1" dirty="0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xmlns="" id="{6F0F8D06-A6EE-4A90-A9B6-8230D89BD15F}"/>
                </a:ext>
              </a:extLst>
            </p:cNvPr>
            <p:cNvGrpSpPr/>
            <p:nvPr/>
          </p:nvGrpSpPr>
          <p:grpSpPr>
            <a:xfrm>
              <a:off x="9377994" y="3860098"/>
              <a:ext cx="2909276" cy="2304192"/>
              <a:chOff x="9377994" y="3860098"/>
              <a:chExt cx="2909276" cy="2304192"/>
            </a:xfrm>
          </p:grpSpPr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xmlns="" id="{B2DCB1BB-A7B6-4AAD-BB95-E70B5C1C7940}"/>
                  </a:ext>
                </a:extLst>
              </p:cNvPr>
              <p:cNvSpPr/>
              <p:nvPr/>
            </p:nvSpPr>
            <p:spPr>
              <a:xfrm>
                <a:off x="11100632" y="4680752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xmlns="" id="{9B223A7D-9C15-4395-89DB-6D678AA962EE}"/>
                  </a:ext>
                </a:extLst>
              </p:cNvPr>
              <p:cNvSpPr txBox="1"/>
              <p:nvPr/>
            </p:nvSpPr>
            <p:spPr>
              <a:xfrm>
                <a:off x="11150517" y="4720907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K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xmlns="" id="{DBF12E66-B1FB-4D63-B474-8E90A5413419}"/>
                  </a:ext>
                </a:extLst>
              </p:cNvPr>
              <p:cNvSpPr txBox="1"/>
              <p:nvPr/>
            </p:nvSpPr>
            <p:spPr>
              <a:xfrm>
                <a:off x="11463779" y="4667692"/>
                <a:ext cx="823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2100 PV</a:t>
                </a:r>
                <a:endParaRPr lang="en-US" sz="1400" b="1" dirty="0"/>
              </a:p>
            </p:txBody>
          </p:sp>
          <p:cxnSp>
            <p:nvCxnSpPr>
              <p:cNvPr id="138" name="Straight Arrow Connector 137">
                <a:extLst>
                  <a:ext uri="{FF2B5EF4-FFF2-40B4-BE49-F238E27FC236}">
                    <a16:creationId xmlns:a16="http://schemas.microsoft.com/office/drawing/2014/main" xmlns="" id="{4C5D0B69-33EA-4BC0-89B7-0B10F21DCF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79295" y="3860098"/>
                <a:ext cx="31735" cy="86335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xmlns="" id="{ABA81F83-F3AA-4D5C-B082-1D4A78928BD8}"/>
                  </a:ext>
                </a:extLst>
              </p:cNvPr>
              <p:cNvSpPr/>
              <p:nvPr/>
            </p:nvSpPr>
            <p:spPr>
              <a:xfrm>
                <a:off x="11663847" y="5402994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xmlns="" id="{5E298334-07DA-4CD3-B712-52AE9AF3E9EC}"/>
                  </a:ext>
                </a:extLst>
              </p:cNvPr>
              <p:cNvSpPr txBox="1"/>
              <p:nvPr/>
            </p:nvSpPr>
            <p:spPr>
              <a:xfrm>
                <a:off x="11713732" y="5443149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N</a:t>
                </a:r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xmlns="" id="{C8F70720-9372-4516-BA0E-33967DD9AEF4}"/>
                  </a:ext>
                </a:extLst>
              </p:cNvPr>
              <p:cNvSpPr/>
              <p:nvPr/>
            </p:nvSpPr>
            <p:spPr>
              <a:xfrm>
                <a:off x="10669934" y="541624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xmlns="" id="{FDA9BDDF-55F3-4E43-95BF-0149ED6CB1DF}"/>
                  </a:ext>
                </a:extLst>
              </p:cNvPr>
              <p:cNvSpPr txBox="1"/>
              <p:nvPr/>
            </p:nvSpPr>
            <p:spPr>
              <a:xfrm>
                <a:off x="10719819" y="545640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M</a:t>
                </a: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xmlns="" id="{F71DACA4-515F-47E7-B679-892B325D5400}"/>
                  </a:ext>
                </a:extLst>
              </p:cNvPr>
              <p:cNvSpPr/>
              <p:nvPr/>
            </p:nvSpPr>
            <p:spPr>
              <a:xfrm>
                <a:off x="9530254" y="5389741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xmlns="" id="{EBEB886C-81B4-4594-8268-3AD1FD52F4FE}"/>
                  </a:ext>
                </a:extLst>
              </p:cNvPr>
              <p:cNvSpPr txBox="1"/>
              <p:nvPr/>
            </p:nvSpPr>
            <p:spPr>
              <a:xfrm>
                <a:off x="9580139" y="5429896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L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xmlns="" id="{DD5BCA32-9AD6-4AFF-BFA4-F2FCC81B2402}"/>
                  </a:ext>
                </a:extLst>
              </p:cNvPr>
              <p:cNvSpPr txBox="1"/>
              <p:nvPr/>
            </p:nvSpPr>
            <p:spPr>
              <a:xfrm>
                <a:off x="11431171" y="5856513"/>
                <a:ext cx="823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6000 PV</a:t>
                </a:r>
                <a:endParaRPr lang="en-US" sz="1400" b="1" dirty="0"/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xmlns="" id="{A156B1DE-02FF-4EB7-8CFF-85B74793F2FB}"/>
                  </a:ext>
                </a:extLst>
              </p:cNvPr>
              <p:cNvSpPr txBox="1"/>
              <p:nvPr/>
            </p:nvSpPr>
            <p:spPr>
              <a:xfrm>
                <a:off x="9377994" y="5855284"/>
                <a:ext cx="823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400" b="1" dirty="0"/>
                  <a:t>6000 PV</a:t>
                </a:r>
                <a:endParaRPr lang="en-US" sz="1400" b="1" dirty="0"/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xmlns="" id="{95BAC7B5-2FFA-40E1-9F62-648C4002AD33}"/>
                  </a:ext>
                </a:extLst>
              </p:cNvPr>
              <p:cNvSpPr txBox="1"/>
              <p:nvPr/>
            </p:nvSpPr>
            <p:spPr>
              <a:xfrm>
                <a:off x="10548590" y="4910300"/>
                <a:ext cx="6443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1600" b="1" dirty="0"/>
                  <a:t>STAR</a:t>
                </a:r>
                <a:endParaRPr lang="en-US" sz="1600" b="1" dirty="0"/>
              </a:p>
            </p:txBody>
          </p: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xmlns="" id="{A110FF68-59D0-4AB2-B07C-5976AEB71341}"/>
                  </a:ext>
                </a:extLst>
              </p:cNvPr>
              <p:cNvCxnSpPr/>
              <p:nvPr/>
            </p:nvCxnSpPr>
            <p:spPr>
              <a:xfrm>
                <a:off x="9721119" y="5298013"/>
                <a:ext cx="2174050" cy="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xmlns="" id="{5FE1A819-66F3-4192-AD1F-4A82781C87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06831" y="5310874"/>
                <a:ext cx="6992" cy="12565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>
                <a:extLst>
                  <a:ext uri="{FF2B5EF4-FFF2-40B4-BE49-F238E27FC236}">
                    <a16:creationId xmlns:a16="http://schemas.microsoft.com/office/drawing/2014/main" xmlns="" id="{134535B7-FCD5-43A3-A047-5D7DC348E9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24273" y="5171728"/>
                <a:ext cx="6992" cy="12565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Arrow Connector 151">
                <a:extLst>
                  <a:ext uri="{FF2B5EF4-FFF2-40B4-BE49-F238E27FC236}">
                    <a16:creationId xmlns:a16="http://schemas.microsoft.com/office/drawing/2014/main" xmlns="" id="{B5D17F9A-0422-40F1-A221-5B052D7E9E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4013" y="5290998"/>
                <a:ext cx="6992" cy="12565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>
                <a:extLst>
                  <a:ext uri="{FF2B5EF4-FFF2-40B4-BE49-F238E27FC236}">
                    <a16:creationId xmlns:a16="http://schemas.microsoft.com/office/drawing/2014/main" xmlns="" id="{0D2AEE33-1980-40C3-BF3A-0994273BAE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80863" y="5304250"/>
                <a:ext cx="6992" cy="12565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xmlns="" id="{A1874C24-2B0A-46D2-A7D6-28672C10CB43}"/>
              </a:ext>
            </a:extLst>
          </p:cNvPr>
          <p:cNvSpPr txBox="1"/>
          <p:nvPr/>
        </p:nvSpPr>
        <p:spPr>
          <a:xfrm>
            <a:off x="3872671" y="1789330"/>
            <a:ext cx="36895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PB   = 800x18x5% </a:t>
            </a:r>
            <a:r>
              <a:rPr lang="en-IN" sz="2200" b="1" dirty="0">
                <a:highlight>
                  <a:srgbClr val="FFFF00"/>
                </a:highlight>
              </a:rPr>
              <a:t>= Rs. 720</a:t>
            </a:r>
            <a:endParaRPr lang="en-IN" sz="22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BEB17C6A-DD20-4844-BBE9-16FC503AB96C}"/>
              </a:ext>
            </a:extLst>
          </p:cNvPr>
          <p:cNvSpPr txBox="1"/>
          <p:nvPr/>
        </p:nvSpPr>
        <p:spPr>
          <a:xfrm>
            <a:off x="3797770" y="2194672"/>
            <a:ext cx="4813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BBB = {800x6%+13600x5%+8400x4%+</a:t>
            </a:r>
          </a:p>
          <a:p>
            <a:r>
              <a:rPr lang="en-IN" sz="2200" dirty="0"/>
              <a:t>            36000x3%} x 18</a:t>
            </a:r>
          </a:p>
          <a:p>
            <a:r>
              <a:rPr lang="en-IN" sz="2200" dirty="0"/>
              <a:t>        = 38592x.85/- </a:t>
            </a:r>
            <a:r>
              <a:rPr lang="en-IN" sz="2200" b="1" dirty="0">
                <a:highlight>
                  <a:srgbClr val="FFFF00"/>
                </a:highlight>
              </a:rPr>
              <a:t>= Rs. 32803/-</a:t>
            </a:r>
            <a:r>
              <a:rPr lang="en-IN" sz="2200" dirty="0"/>
              <a:t> 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xmlns="" id="{1860FF99-A5BA-44AE-8E17-5974CC612EAC}"/>
              </a:ext>
            </a:extLst>
          </p:cNvPr>
          <p:cNvSpPr txBox="1"/>
          <p:nvPr/>
        </p:nvSpPr>
        <p:spPr>
          <a:xfrm>
            <a:off x="3867107" y="3330072"/>
            <a:ext cx="38241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TF =38592x0.24/- </a:t>
            </a:r>
            <a:r>
              <a:rPr lang="en-IN" sz="2200" b="1" dirty="0">
                <a:highlight>
                  <a:srgbClr val="FFFF00"/>
                </a:highlight>
              </a:rPr>
              <a:t>= Rs. 9262/-</a:t>
            </a:r>
            <a:r>
              <a:rPr lang="en-IN" sz="2200" dirty="0"/>
              <a:t> 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xmlns="" id="{84FDDF97-5589-471E-98D5-506724EE0C50}"/>
              </a:ext>
            </a:extLst>
          </p:cNvPr>
          <p:cNvSpPr txBox="1"/>
          <p:nvPr/>
        </p:nvSpPr>
        <p:spPr>
          <a:xfrm>
            <a:off x="3797990" y="6127811"/>
            <a:ext cx="84301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Total Cheque = 720+32803+9262+13893+12349+13121+48398 </a:t>
            </a:r>
          </a:p>
          <a:p>
            <a:r>
              <a:rPr lang="en-IN" sz="2200" dirty="0"/>
              <a:t>                        = </a:t>
            </a:r>
            <a:r>
              <a:rPr lang="en-IN" sz="2200" b="1" dirty="0">
                <a:highlight>
                  <a:srgbClr val="00FFFF"/>
                </a:highlight>
              </a:rPr>
              <a:t>Rs. 130546/-</a:t>
            </a:r>
            <a:r>
              <a:rPr lang="en-IN" sz="2200" dirty="0"/>
              <a:t> 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xmlns="" id="{03400449-FCF1-4DF5-96DC-CAB92160D124}"/>
              </a:ext>
            </a:extLst>
          </p:cNvPr>
          <p:cNvSpPr txBox="1"/>
          <p:nvPr/>
        </p:nvSpPr>
        <p:spPr>
          <a:xfrm>
            <a:off x="3794949" y="5374739"/>
            <a:ext cx="5983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LOB = 18000+(500+8400)x5%x18-</a:t>
            </a:r>
            <a:r>
              <a:rPr lang="en-IN" sz="2200" b="1" dirty="0">
                <a:solidFill>
                  <a:srgbClr val="FF0000"/>
                </a:solidFill>
              </a:rPr>
              <a:t>4500 UPG</a:t>
            </a:r>
          </a:p>
          <a:p>
            <a:r>
              <a:rPr lang="en-IN" sz="2200" dirty="0"/>
              <a:t>        = 21510x2.25/- </a:t>
            </a:r>
            <a:r>
              <a:rPr lang="en-IN" sz="2200" b="1" dirty="0">
                <a:highlight>
                  <a:srgbClr val="FFFF00"/>
                </a:highlight>
              </a:rPr>
              <a:t>= Rs. 48398/-</a:t>
            </a:r>
            <a:r>
              <a:rPr lang="en-IN" sz="2200" dirty="0"/>
              <a:t> 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xmlns="" id="{19758A2D-0D10-472D-9300-95E423074E1B}"/>
              </a:ext>
            </a:extLst>
          </p:cNvPr>
          <p:cNvSpPr txBox="1"/>
          <p:nvPr/>
        </p:nvSpPr>
        <p:spPr>
          <a:xfrm>
            <a:off x="3843647" y="3790548"/>
            <a:ext cx="38241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CF =38592x0.36/- </a:t>
            </a:r>
            <a:r>
              <a:rPr lang="en-IN" sz="2200" b="1" dirty="0">
                <a:highlight>
                  <a:srgbClr val="FFFF00"/>
                </a:highlight>
              </a:rPr>
              <a:t>= Rs. 13893/-</a:t>
            </a:r>
            <a:r>
              <a:rPr lang="en-IN" sz="2200" dirty="0"/>
              <a:t> 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86A42BF2-EC20-4865-B422-30F66256C967}"/>
              </a:ext>
            </a:extLst>
          </p:cNvPr>
          <p:cNvSpPr txBox="1"/>
          <p:nvPr/>
        </p:nvSpPr>
        <p:spPr>
          <a:xfrm>
            <a:off x="3733168" y="4286803"/>
            <a:ext cx="45350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200" dirty="0"/>
              <a:t> 1% Pool =38592x0.32/- </a:t>
            </a:r>
            <a:r>
              <a:rPr lang="en-IN" sz="2200" b="1" dirty="0">
                <a:highlight>
                  <a:srgbClr val="FFFF00"/>
                </a:highlight>
              </a:rPr>
              <a:t>= Rs. 12349/-</a:t>
            </a:r>
            <a:r>
              <a:rPr lang="en-IN" sz="2200" dirty="0"/>
              <a:t> 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2709F2BF-F240-4877-AAA5-1005F26A1B37}"/>
              </a:ext>
            </a:extLst>
          </p:cNvPr>
          <p:cNvSpPr txBox="1"/>
          <p:nvPr/>
        </p:nvSpPr>
        <p:spPr>
          <a:xfrm>
            <a:off x="5124119" y="1134742"/>
            <a:ext cx="5976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/>
              <a:t>11% Leg’s PV will also be add in your qualification 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xmlns="" id="{DD73A4A9-B027-4CA1-B08A-A66DBA3A6972}"/>
              </a:ext>
            </a:extLst>
          </p:cNvPr>
          <p:cNvGrpSpPr/>
          <p:nvPr/>
        </p:nvGrpSpPr>
        <p:grpSpPr>
          <a:xfrm>
            <a:off x="8189816" y="1718575"/>
            <a:ext cx="3912970" cy="3554057"/>
            <a:chOff x="8189816" y="1718575"/>
            <a:chExt cx="3912970" cy="3554057"/>
          </a:xfrm>
        </p:grpSpPr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xmlns="" id="{3FC09214-CE6C-4CA1-BC61-CCC1E0EE3B0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540333" y="2656617"/>
              <a:ext cx="492490" cy="35130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xmlns="" id="{D2759781-99F8-4A60-BF0A-DE85A0FD8537}"/>
                </a:ext>
              </a:extLst>
            </p:cNvPr>
            <p:cNvSpPr/>
            <p:nvPr/>
          </p:nvSpPr>
          <p:spPr>
            <a:xfrm>
              <a:off x="8987226" y="1852430"/>
              <a:ext cx="1641309" cy="1236385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5" name="Straight Arrow Connector 124">
              <a:extLst>
                <a:ext uri="{FF2B5EF4-FFF2-40B4-BE49-F238E27FC236}">
                  <a16:creationId xmlns:a16="http://schemas.microsoft.com/office/drawing/2014/main" xmlns="" id="{6F3C6892-5167-4228-84D4-8EDB41F68BA1}"/>
                </a:ext>
              </a:extLst>
            </p:cNvPr>
            <p:cNvCxnSpPr>
              <a:cxnSpLocks/>
            </p:cNvCxnSpPr>
            <p:nvPr/>
          </p:nvCxnSpPr>
          <p:spPr>
            <a:xfrm>
              <a:off x="10209903" y="3020417"/>
              <a:ext cx="47280" cy="37214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xmlns="" id="{5C093526-2EB0-4297-8233-91DF5537868B}"/>
                </a:ext>
              </a:extLst>
            </p:cNvPr>
            <p:cNvSpPr txBox="1"/>
            <p:nvPr/>
          </p:nvSpPr>
          <p:spPr>
            <a:xfrm>
              <a:off x="9107215" y="2271231"/>
              <a:ext cx="13256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CROWN</a:t>
              </a:r>
              <a:endPara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xmlns="" id="{0199C222-91B6-41C1-8341-62EA0264F672}"/>
                </a:ext>
              </a:extLst>
            </p:cNvPr>
            <p:cNvGrpSpPr/>
            <p:nvPr/>
          </p:nvGrpSpPr>
          <p:grpSpPr>
            <a:xfrm>
              <a:off x="8189816" y="2983020"/>
              <a:ext cx="455484" cy="492492"/>
              <a:chOff x="8229700" y="3395478"/>
              <a:chExt cx="455484" cy="492492"/>
            </a:xfrm>
          </p:grpSpPr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xmlns="" id="{01B6D625-4C86-4892-A6F0-015591913480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xmlns="" id="{5EB66C41-0DD7-453F-B37B-639A6F0AA584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A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xmlns="" id="{B0DC2CD9-7061-452E-9DCB-7EEE40CE599B}"/>
                </a:ext>
              </a:extLst>
            </p:cNvPr>
            <p:cNvSpPr txBox="1"/>
            <p:nvPr/>
          </p:nvSpPr>
          <p:spPr>
            <a:xfrm>
              <a:off x="8585593" y="3036767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PV</a:t>
              </a:r>
              <a:endParaRPr lang="en-US" sz="1400" b="1" dirty="0"/>
            </a:p>
          </p:txBody>
        </p: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xmlns="" id="{B9BAB9B1-24C6-46C1-BE9A-1BB521E84D6E}"/>
                </a:ext>
              </a:extLst>
            </p:cNvPr>
            <p:cNvCxnSpPr/>
            <p:nvPr/>
          </p:nvCxnSpPr>
          <p:spPr>
            <a:xfrm flipH="1">
              <a:off x="9806609" y="5128591"/>
              <a:ext cx="5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xmlns="" id="{3B8FB8C2-63E6-48EA-A7CE-77DADD7CB5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01878" y="3462190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>
              <a:extLst>
                <a:ext uri="{FF2B5EF4-FFF2-40B4-BE49-F238E27FC236}">
                  <a16:creationId xmlns:a16="http://schemas.microsoft.com/office/drawing/2014/main" xmlns="" id="{1A74129D-A920-4E76-8896-17DDBB24AF8A}"/>
                </a:ext>
              </a:extLst>
            </p:cNvPr>
            <p:cNvCxnSpPr>
              <a:cxnSpLocks/>
            </p:cNvCxnSpPr>
            <p:nvPr/>
          </p:nvCxnSpPr>
          <p:spPr>
            <a:xfrm>
              <a:off x="10618257" y="2622498"/>
              <a:ext cx="573623" cy="73452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xmlns="" id="{996BD081-BF08-46F7-AB35-2770C106D406}"/>
                </a:ext>
              </a:extLst>
            </p:cNvPr>
            <p:cNvGrpSpPr/>
            <p:nvPr/>
          </p:nvGrpSpPr>
          <p:grpSpPr>
            <a:xfrm>
              <a:off x="8205032" y="3719969"/>
              <a:ext cx="455484" cy="492492"/>
              <a:chOff x="8229700" y="3395478"/>
              <a:chExt cx="455484" cy="492492"/>
            </a:xfrm>
          </p:grpSpPr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xmlns="" id="{85C1A78B-07C0-491C-BECE-465A80F39A25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xmlns="" id="{D4B281E9-062F-4FEE-830D-4486A89033E5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B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65" name="Straight Arrow Connector 164">
              <a:extLst>
                <a:ext uri="{FF2B5EF4-FFF2-40B4-BE49-F238E27FC236}">
                  <a16:creationId xmlns:a16="http://schemas.microsoft.com/office/drawing/2014/main" xmlns="" id="{A7EE9FCA-16F7-4145-929E-755A826949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21758" y="4237441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xmlns="" id="{BF089169-2CBD-4AF7-82AD-763840A73B21}"/>
                </a:ext>
              </a:extLst>
            </p:cNvPr>
            <p:cNvGrpSpPr/>
            <p:nvPr/>
          </p:nvGrpSpPr>
          <p:grpSpPr>
            <a:xfrm>
              <a:off x="8198408" y="4495220"/>
              <a:ext cx="455484" cy="492492"/>
              <a:chOff x="8229700" y="3395478"/>
              <a:chExt cx="455484" cy="492492"/>
            </a:xfrm>
          </p:grpSpPr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xmlns="" id="{58CF48BE-E15D-424E-99E3-50DD330D6B59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xmlns="" id="{A8008C3E-3951-4A1D-82C8-577E14D77D70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C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xmlns="" id="{0D0BE28C-2114-48BB-B41F-B35C30A706BF}"/>
                </a:ext>
              </a:extLst>
            </p:cNvPr>
            <p:cNvGrpSpPr/>
            <p:nvPr/>
          </p:nvGrpSpPr>
          <p:grpSpPr>
            <a:xfrm>
              <a:off x="9190353" y="3347452"/>
              <a:ext cx="455484" cy="492492"/>
              <a:chOff x="8229700" y="3395478"/>
              <a:chExt cx="455484" cy="492492"/>
            </a:xfrm>
          </p:grpSpPr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xmlns="" id="{D3E72F53-12C8-460A-AAEB-7F145E0EA4F4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xmlns="" id="{1FE6D296-2808-4173-818C-DB1696C8EDF5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D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xmlns="" id="{7844CA67-3EAB-4D8B-AD67-648930B7C5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02415" y="3826622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xmlns="" id="{CDF678A7-E5F3-4481-990E-D807EA3B1769}"/>
                </a:ext>
              </a:extLst>
            </p:cNvPr>
            <p:cNvGrpSpPr/>
            <p:nvPr/>
          </p:nvGrpSpPr>
          <p:grpSpPr>
            <a:xfrm>
              <a:off x="9205569" y="4084401"/>
              <a:ext cx="455484" cy="492492"/>
              <a:chOff x="8229700" y="3395478"/>
              <a:chExt cx="455484" cy="492492"/>
            </a:xfrm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xmlns="" id="{1F79D530-32C7-4B85-9560-ED04275E3457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xmlns="" id="{A655AEC3-41A4-4CF9-A3EB-9F400ED38FA8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E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xmlns="" id="{F4628580-4E33-4C90-852D-99980DB66B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22295" y="4535613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xmlns="" id="{B10E63D0-6EE4-4D34-B59B-4746E83D149A}"/>
                </a:ext>
              </a:extLst>
            </p:cNvPr>
            <p:cNvGrpSpPr/>
            <p:nvPr/>
          </p:nvGrpSpPr>
          <p:grpSpPr>
            <a:xfrm>
              <a:off x="9198945" y="4780140"/>
              <a:ext cx="455484" cy="492492"/>
              <a:chOff x="8229700" y="3395478"/>
              <a:chExt cx="455484" cy="492492"/>
            </a:xfrm>
          </p:grpSpPr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xmlns="" id="{77D7BEC3-CD6D-401F-98ED-1E782DB74401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xmlns="" id="{11BEB26E-04DA-4660-8FFC-BB209627805A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F</a:t>
                </a:r>
              </a:p>
            </p:txBody>
          </p:sp>
        </p:grpSp>
        <p:cxnSp>
          <p:nvCxnSpPr>
            <p:cNvPr id="172" name="Straight Arrow Connector 171">
              <a:extLst>
                <a:ext uri="{FF2B5EF4-FFF2-40B4-BE49-F238E27FC236}">
                  <a16:creationId xmlns:a16="http://schemas.microsoft.com/office/drawing/2014/main" xmlns="" id="{F9B153F4-9A17-44B0-B26F-0F6C9FB28044}"/>
                </a:ext>
              </a:extLst>
            </p:cNvPr>
            <p:cNvCxnSpPr>
              <a:cxnSpLocks/>
              <a:endCxn id="212" idx="0"/>
            </p:cNvCxnSpPr>
            <p:nvPr/>
          </p:nvCxnSpPr>
          <p:spPr>
            <a:xfrm>
              <a:off x="9394951" y="3035871"/>
              <a:ext cx="19408" cy="35173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xmlns="" id="{729EA1D1-976B-4F34-B082-B465D533C106}"/>
                </a:ext>
              </a:extLst>
            </p:cNvPr>
            <p:cNvGrpSpPr/>
            <p:nvPr/>
          </p:nvGrpSpPr>
          <p:grpSpPr>
            <a:xfrm>
              <a:off x="10033831" y="3348910"/>
              <a:ext cx="455484" cy="492492"/>
              <a:chOff x="8229700" y="3395478"/>
              <a:chExt cx="455484" cy="492492"/>
            </a:xfrm>
          </p:grpSpPr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xmlns="" id="{0406CBF0-91C6-4695-9539-B5F8FA605C7E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xmlns="" id="{084E65C7-BBF8-4437-AE74-57D53D137A72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G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xmlns="" id="{CFA7BF7C-54F4-490E-BAC3-9DCB7B1572D1}"/>
                </a:ext>
              </a:extLst>
            </p:cNvPr>
            <p:cNvGrpSpPr/>
            <p:nvPr/>
          </p:nvGrpSpPr>
          <p:grpSpPr>
            <a:xfrm>
              <a:off x="10124558" y="4726107"/>
              <a:ext cx="455484" cy="492492"/>
              <a:chOff x="8229700" y="3395478"/>
              <a:chExt cx="455484" cy="492492"/>
            </a:xfrm>
          </p:grpSpPr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xmlns="" id="{EEA068DD-20F0-42BC-8A4F-E6A8D2736638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xmlns="" id="{B9E26EF3-FFA9-4AC1-BBA7-E9835D06BD84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I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75" name="Straight Arrow Connector 174">
              <a:extLst>
                <a:ext uri="{FF2B5EF4-FFF2-40B4-BE49-F238E27FC236}">
                  <a16:creationId xmlns:a16="http://schemas.microsoft.com/office/drawing/2014/main" xmlns="" id="{2B7272A3-281B-4D2D-A392-7646916ABC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82795" y="3817707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xmlns="" id="{A43D36DA-4CD2-4788-A406-1419868D994C}"/>
                </a:ext>
              </a:extLst>
            </p:cNvPr>
            <p:cNvGrpSpPr/>
            <p:nvPr/>
          </p:nvGrpSpPr>
          <p:grpSpPr>
            <a:xfrm>
              <a:off x="10085949" y="4075486"/>
              <a:ext cx="455484" cy="492492"/>
              <a:chOff x="8229700" y="3395478"/>
              <a:chExt cx="455484" cy="492492"/>
            </a:xfrm>
          </p:grpSpPr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xmlns="" id="{423FAD26-BF17-45CD-A669-1E117AB647C4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xmlns="" id="{283DDE9F-5825-4F17-966D-59EDC8150EDE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H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xmlns="" id="{795A5514-82EC-44C0-A85D-8CE6E65833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25601" y="4511903"/>
              <a:ext cx="6921" cy="288175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xmlns="" id="{5B7C2615-EFC0-454B-B650-937CF470D5FC}"/>
                </a:ext>
              </a:extLst>
            </p:cNvPr>
            <p:cNvGrpSpPr/>
            <p:nvPr/>
          </p:nvGrpSpPr>
          <p:grpSpPr>
            <a:xfrm>
              <a:off x="10985604" y="3365611"/>
              <a:ext cx="455484" cy="492492"/>
              <a:chOff x="8229700" y="3395478"/>
              <a:chExt cx="455484" cy="492492"/>
            </a:xfrm>
          </p:grpSpPr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xmlns="" id="{C627C64D-5390-4875-AC0A-96EC608301EF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xmlns="" id="{48B71E2C-61BA-4BDF-86AB-7FC247776F7A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J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xmlns="" id="{97975CBA-B3B3-4102-9DC8-0830F454836F}"/>
                </a:ext>
              </a:extLst>
            </p:cNvPr>
            <p:cNvSpPr txBox="1"/>
            <p:nvPr/>
          </p:nvSpPr>
          <p:spPr>
            <a:xfrm>
              <a:off x="8594224" y="3771497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PV</a:t>
              </a:r>
              <a:endParaRPr lang="en-US" sz="1400" b="1" dirty="0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xmlns="" id="{6AF96718-BBC6-4F8A-9351-058E52643463}"/>
                </a:ext>
              </a:extLst>
            </p:cNvPr>
            <p:cNvSpPr txBox="1"/>
            <p:nvPr/>
          </p:nvSpPr>
          <p:spPr>
            <a:xfrm>
              <a:off x="8587943" y="4521040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6000 PV</a:t>
              </a:r>
              <a:endParaRPr lang="en-US" sz="1400" b="1" dirty="0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xmlns="" id="{A5D8CEE3-AB28-4D3C-97F6-824AD125E941}"/>
                </a:ext>
              </a:extLst>
            </p:cNvPr>
            <p:cNvSpPr txBox="1"/>
            <p:nvPr/>
          </p:nvSpPr>
          <p:spPr>
            <a:xfrm>
              <a:off x="9439683" y="3082325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PV</a:t>
              </a:r>
              <a:endParaRPr lang="en-US" sz="1400" b="1" dirty="0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xmlns="" id="{39DC8470-C593-4810-8D5F-6E643C862187}"/>
                </a:ext>
              </a:extLst>
            </p:cNvPr>
            <p:cNvSpPr txBox="1"/>
            <p:nvPr/>
          </p:nvSpPr>
          <p:spPr>
            <a:xfrm>
              <a:off x="9422483" y="3804629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PV</a:t>
              </a:r>
              <a:endParaRPr lang="en-US" sz="1400" b="1" dirty="0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xmlns="" id="{C2A94CB7-E589-4A26-8009-3056C02C1CA1}"/>
                </a:ext>
              </a:extLst>
            </p:cNvPr>
            <p:cNvSpPr txBox="1"/>
            <p:nvPr/>
          </p:nvSpPr>
          <p:spPr>
            <a:xfrm>
              <a:off x="9416202" y="4554172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6000 PV</a:t>
              </a:r>
              <a:endParaRPr lang="en-US" sz="1400" b="1" dirty="0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xmlns="" id="{1CBB3680-0AE2-4D8F-8CAE-DAFFCAC7A54E}"/>
                </a:ext>
              </a:extLst>
            </p:cNvPr>
            <p:cNvSpPr txBox="1"/>
            <p:nvPr/>
          </p:nvSpPr>
          <p:spPr>
            <a:xfrm>
              <a:off x="11239498" y="3143163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2600 PV</a:t>
              </a:r>
              <a:endParaRPr lang="en-US" sz="1400" b="1" dirty="0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xmlns="" id="{6CDA309B-FF1E-4BAA-97ED-B45D7705ACF3}"/>
                </a:ext>
              </a:extLst>
            </p:cNvPr>
            <p:cNvSpPr txBox="1"/>
            <p:nvPr/>
          </p:nvSpPr>
          <p:spPr>
            <a:xfrm>
              <a:off x="11279295" y="3706209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PV</a:t>
              </a:r>
              <a:endParaRPr lang="en-US" sz="1400" b="1" dirty="0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xmlns="" id="{8EBA54BE-3325-4A3D-BEB9-3DA6FF10F544}"/>
                </a:ext>
              </a:extLst>
            </p:cNvPr>
            <p:cNvSpPr txBox="1"/>
            <p:nvPr/>
          </p:nvSpPr>
          <p:spPr>
            <a:xfrm>
              <a:off x="11198496" y="2389081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2600 PV</a:t>
              </a:r>
              <a:endParaRPr lang="en-US" sz="1400" b="1" dirty="0"/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xmlns="" id="{A4A32A79-8AA1-42BB-B58A-9A90D3319EDA}"/>
                </a:ext>
              </a:extLst>
            </p:cNvPr>
            <p:cNvSpPr txBox="1"/>
            <p:nvPr/>
          </p:nvSpPr>
          <p:spPr>
            <a:xfrm>
              <a:off x="10174443" y="1718575"/>
              <a:ext cx="8464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500 PV</a:t>
              </a:r>
              <a:endParaRPr lang="en-US" sz="1400" b="1" dirty="0"/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xmlns="" id="{37250D7E-3D91-4FC3-9919-F6BC3E64F174}"/>
                </a:ext>
              </a:extLst>
            </p:cNvPr>
            <p:cNvSpPr txBox="1"/>
            <p:nvPr/>
          </p:nvSpPr>
          <p:spPr>
            <a:xfrm>
              <a:off x="10227925" y="3035871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PV</a:t>
              </a:r>
              <a:endParaRPr lang="en-US" sz="1400" b="1" dirty="0"/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xmlns="" id="{D921EDBF-BE97-43C5-B299-8AEC3264DEFB}"/>
                </a:ext>
              </a:extLst>
            </p:cNvPr>
            <p:cNvSpPr txBox="1"/>
            <p:nvPr/>
          </p:nvSpPr>
          <p:spPr>
            <a:xfrm>
              <a:off x="10263996" y="3718493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2100 PV</a:t>
              </a:r>
              <a:endParaRPr lang="en-US" sz="1400" b="1" dirty="0"/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xmlns="" id="{76E74C8F-DD9D-4A27-8FF5-D89A164DF065}"/>
                </a:ext>
              </a:extLst>
            </p:cNvPr>
            <p:cNvSpPr txBox="1"/>
            <p:nvPr/>
          </p:nvSpPr>
          <p:spPr>
            <a:xfrm>
              <a:off x="10257715" y="4468036"/>
              <a:ext cx="82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1400" b="1" dirty="0"/>
                <a:t>6000 PV</a:t>
              </a:r>
              <a:endParaRPr lang="en-US" sz="1400" b="1" dirty="0"/>
            </a:p>
          </p:txBody>
        </p: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xmlns="" id="{611C7CC2-3712-4C2D-A23B-E5918B67386E}"/>
                </a:ext>
              </a:extLst>
            </p:cNvPr>
            <p:cNvGrpSpPr/>
            <p:nvPr/>
          </p:nvGrpSpPr>
          <p:grpSpPr>
            <a:xfrm>
              <a:off x="11329947" y="2669006"/>
              <a:ext cx="455484" cy="492492"/>
              <a:chOff x="8229700" y="3395478"/>
              <a:chExt cx="455484" cy="492492"/>
            </a:xfrm>
          </p:grpSpPr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xmlns="" id="{9C266593-7792-4366-92B8-9C9A5833E2D9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xmlns="" id="{0F509E8D-8181-436B-A3D9-3EAC1B50B57C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2000" b="1" dirty="0">
                    <a:solidFill>
                      <a:schemeClr val="bg1"/>
                    </a:solidFill>
                  </a:rPr>
                  <a:t>O</a:t>
                </a:r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xmlns="" id="{876BD2CB-0125-43ED-A626-0B166A0D7BB9}"/>
                </a:ext>
              </a:extLst>
            </p:cNvPr>
            <p:cNvGrpSpPr/>
            <p:nvPr/>
          </p:nvGrpSpPr>
          <p:grpSpPr>
            <a:xfrm>
              <a:off x="11254824" y="1966127"/>
              <a:ext cx="455484" cy="492492"/>
              <a:chOff x="8229700" y="3395478"/>
              <a:chExt cx="455484" cy="492492"/>
            </a:xfrm>
          </p:grpSpPr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xmlns="" id="{DE7DB275-ECD0-4624-859B-97E9FCA7CAF0}"/>
                  </a:ext>
                </a:extLst>
              </p:cNvPr>
              <p:cNvSpPr/>
              <p:nvPr/>
            </p:nvSpPr>
            <p:spPr>
              <a:xfrm>
                <a:off x="8229700" y="3395478"/>
                <a:ext cx="455484" cy="492492"/>
              </a:xfrm>
              <a:prstGeom prst="ellipse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xmlns="" id="{366932E6-C6DD-43FD-ACBD-DFBB1CAA059E}"/>
                  </a:ext>
                </a:extLst>
              </p:cNvPr>
              <p:cNvSpPr txBox="1"/>
              <p:nvPr/>
            </p:nvSpPr>
            <p:spPr>
              <a:xfrm>
                <a:off x="8279585" y="3435633"/>
                <a:ext cx="3482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P</a:t>
                </a:r>
              </a:p>
            </p:txBody>
          </p:sp>
        </p:grpSp>
        <p:cxnSp>
          <p:nvCxnSpPr>
            <p:cNvPr id="193" name="Straight Arrow Connector 192">
              <a:extLst>
                <a:ext uri="{FF2B5EF4-FFF2-40B4-BE49-F238E27FC236}">
                  <a16:creationId xmlns:a16="http://schemas.microsoft.com/office/drawing/2014/main" xmlns="" id="{081DBF87-3E38-423D-88DE-A7E383994224}"/>
                </a:ext>
              </a:extLst>
            </p:cNvPr>
            <p:cNvCxnSpPr>
              <a:cxnSpLocks/>
              <a:stCxn id="115" idx="6"/>
            </p:cNvCxnSpPr>
            <p:nvPr/>
          </p:nvCxnSpPr>
          <p:spPr>
            <a:xfrm>
              <a:off x="10628535" y="2470623"/>
              <a:ext cx="726598" cy="310468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Arrow Connector 193">
              <a:extLst>
                <a:ext uri="{FF2B5EF4-FFF2-40B4-BE49-F238E27FC236}">
                  <a16:creationId xmlns:a16="http://schemas.microsoft.com/office/drawing/2014/main" xmlns="" id="{6CC2C1BC-E123-4572-83FD-4FD76C90BF33}"/>
                </a:ext>
              </a:extLst>
            </p:cNvPr>
            <p:cNvCxnSpPr>
              <a:cxnSpLocks/>
            </p:cNvCxnSpPr>
            <p:nvPr/>
          </p:nvCxnSpPr>
          <p:spPr>
            <a:xfrm>
              <a:off x="10568903" y="2259700"/>
              <a:ext cx="670595" cy="18727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52094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7" grpId="0"/>
      <p:bldP spid="114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0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xmlns="" id="{BC0A97EC-8A83-407F-B80E-7EF433D57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LOB Calculation for Universal Crown Directors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505DD848-85C2-4BC1-BA39-C0DF0EB59D56}"/>
              </a:ext>
            </a:extLst>
          </p:cNvPr>
          <p:cNvSpPr txBox="1"/>
          <p:nvPr/>
        </p:nvSpPr>
        <p:spPr>
          <a:xfrm>
            <a:off x="2382335" y="756496"/>
            <a:ext cx="7159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highlight>
                  <a:srgbClr val="FFFF00"/>
                </a:highlight>
              </a:rPr>
              <a:t> Universal Crown Director with 5 Legs Multi LOB with Elite Bonus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BF0CEDCE-D20E-4F4C-A7A0-15FD850186CC}"/>
              </a:ext>
            </a:extLst>
          </p:cNvPr>
          <p:cNvSpPr txBox="1"/>
          <p:nvPr/>
        </p:nvSpPr>
        <p:spPr>
          <a:xfrm>
            <a:off x="10128037" y="855875"/>
            <a:ext cx="834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LOB’s  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xmlns="" id="{511DCE93-428D-4FAE-AA63-48A245D9E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20"/>
            <a:ext cx="887895" cy="793988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D40B790D-1B80-4E51-A51C-C2DE050CE1F1}"/>
              </a:ext>
            </a:extLst>
          </p:cNvPr>
          <p:cNvGrpSpPr/>
          <p:nvPr/>
        </p:nvGrpSpPr>
        <p:grpSpPr>
          <a:xfrm>
            <a:off x="10999303" y="0"/>
            <a:ext cx="1160851" cy="843184"/>
            <a:chOff x="10933043" y="0"/>
            <a:chExt cx="1227112" cy="843184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EA10B444-BA9A-4F69-ACB9-C3E5ED51ADCD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xmlns="" id="{06599D4B-69E6-47EE-B947-8C3E78306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DC5AAB07-C76F-40FA-A0BF-66CE97886932}"/>
              </a:ext>
            </a:extLst>
          </p:cNvPr>
          <p:cNvSpPr txBox="1"/>
          <p:nvPr/>
        </p:nvSpPr>
        <p:spPr>
          <a:xfrm>
            <a:off x="1158474" y="1049090"/>
            <a:ext cx="1492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UCD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xmlns="" id="{81F0509A-F2E6-405E-808F-C13EF1C8E9CF}"/>
              </a:ext>
            </a:extLst>
          </p:cNvPr>
          <p:cNvCxnSpPr>
            <a:cxnSpLocks/>
          </p:cNvCxnSpPr>
          <p:nvPr/>
        </p:nvCxnSpPr>
        <p:spPr>
          <a:xfrm>
            <a:off x="2160990" y="1751462"/>
            <a:ext cx="1" cy="38617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xmlns="" id="{8182B930-900A-404C-98CA-5DE003453F9F}"/>
              </a:ext>
            </a:extLst>
          </p:cNvPr>
          <p:cNvCxnSpPr>
            <a:cxnSpLocks/>
          </p:cNvCxnSpPr>
          <p:nvPr/>
        </p:nvCxnSpPr>
        <p:spPr>
          <a:xfrm flipV="1">
            <a:off x="257181" y="1751462"/>
            <a:ext cx="4434973" cy="656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Dodecagon 90">
            <a:extLst>
              <a:ext uri="{FF2B5EF4-FFF2-40B4-BE49-F238E27FC236}">
                <a16:creationId xmlns:a16="http://schemas.microsoft.com/office/drawing/2014/main" xmlns="" id="{EBAAEDA0-1197-4955-9BF7-AAC134C2FDD7}"/>
              </a:ext>
            </a:extLst>
          </p:cNvPr>
          <p:cNvSpPr/>
          <p:nvPr/>
        </p:nvSpPr>
        <p:spPr>
          <a:xfrm>
            <a:off x="99396" y="2118092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A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xmlns="" id="{B71BF248-4B0E-41DC-ABCD-A6A2777F2520}"/>
              </a:ext>
            </a:extLst>
          </p:cNvPr>
          <p:cNvCxnSpPr>
            <a:cxnSpLocks/>
          </p:cNvCxnSpPr>
          <p:nvPr/>
        </p:nvCxnSpPr>
        <p:spPr>
          <a:xfrm>
            <a:off x="272554" y="1744834"/>
            <a:ext cx="1" cy="38617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xmlns="" id="{033F0AFA-5145-40E4-9435-1FD84CA759CD}"/>
              </a:ext>
            </a:extLst>
          </p:cNvPr>
          <p:cNvCxnSpPr>
            <a:cxnSpLocks/>
          </p:cNvCxnSpPr>
          <p:nvPr/>
        </p:nvCxnSpPr>
        <p:spPr>
          <a:xfrm>
            <a:off x="902028" y="1764714"/>
            <a:ext cx="1" cy="38617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xmlns="" id="{A9160F4B-0208-4EEB-A217-BDA3F220D69E}"/>
              </a:ext>
            </a:extLst>
          </p:cNvPr>
          <p:cNvCxnSpPr>
            <a:cxnSpLocks/>
          </p:cNvCxnSpPr>
          <p:nvPr/>
        </p:nvCxnSpPr>
        <p:spPr>
          <a:xfrm>
            <a:off x="1524883" y="1764710"/>
            <a:ext cx="1" cy="38617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xmlns="" id="{A6ABFF5D-5442-4897-9139-916CA53CA24C}"/>
              </a:ext>
            </a:extLst>
          </p:cNvPr>
          <p:cNvCxnSpPr>
            <a:cxnSpLocks/>
          </p:cNvCxnSpPr>
          <p:nvPr/>
        </p:nvCxnSpPr>
        <p:spPr>
          <a:xfrm>
            <a:off x="2790464" y="1771342"/>
            <a:ext cx="1" cy="38617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xmlns="" id="{41208EE8-E79A-4678-8E98-14A523D29268}"/>
              </a:ext>
            </a:extLst>
          </p:cNvPr>
          <p:cNvCxnSpPr>
            <a:cxnSpLocks/>
          </p:cNvCxnSpPr>
          <p:nvPr/>
        </p:nvCxnSpPr>
        <p:spPr>
          <a:xfrm>
            <a:off x="3413319" y="1758086"/>
            <a:ext cx="1" cy="38617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xmlns="" id="{B98D6551-F7C7-4F9A-9C9C-E17DAF0CA713}"/>
              </a:ext>
            </a:extLst>
          </p:cNvPr>
          <p:cNvCxnSpPr>
            <a:cxnSpLocks/>
          </p:cNvCxnSpPr>
          <p:nvPr/>
        </p:nvCxnSpPr>
        <p:spPr>
          <a:xfrm>
            <a:off x="1862924" y="1418109"/>
            <a:ext cx="1" cy="38617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xmlns="" id="{517D1B52-AA65-4BCA-A5C2-DBA95961E6FF}"/>
              </a:ext>
            </a:extLst>
          </p:cNvPr>
          <p:cNvCxnSpPr>
            <a:cxnSpLocks/>
          </p:cNvCxnSpPr>
          <p:nvPr/>
        </p:nvCxnSpPr>
        <p:spPr>
          <a:xfrm>
            <a:off x="4069299" y="1751466"/>
            <a:ext cx="1" cy="38617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xmlns="" id="{9E870A06-1938-45B2-8C59-91C889D3F000}"/>
              </a:ext>
            </a:extLst>
          </p:cNvPr>
          <p:cNvCxnSpPr>
            <a:cxnSpLocks/>
          </p:cNvCxnSpPr>
          <p:nvPr/>
        </p:nvCxnSpPr>
        <p:spPr>
          <a:xfrm>
            <a:off x="4692154" y="1751462"/>
            <a:ext cx="1" cy="38617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Dodecagon 133">
            <a:extLst>
              <a:ext uri="{FF2B5EF4-FFF2-40B4-BE49-F238E27FC236}">
                <a16:creationId xmlns:a16="http://schemas.microsoft.com/office/drawing/2014/main" xmlns="" id="{9932ACD0-234E-4FE5-8EB9-384AF6F182DA}"/>
              </a:ext>
            </a:extLst>
          </p:cNvPr>
          <p:cNvSpPr/>
          <p:nvPr/>
        </p:nvSpPr>
        <p:spPr>
          <a:xfrm>
            <a:off x="714359" y="2137871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B</a:t>
            </a:r>
          </a:p>
        </p:txBody>
      </p:sp>
      <p:sp>
        <p:nvSpPr>
          <p:cNvPr id="135" name="Dodecagon 134">
            <a:extLst>
              <a:ext uri="{FF2B5EF4-FFF2-40B4-BE49-F238E27FC236}">
                <a16:creationId xmlns:a16="http://schemas.microsoft.com/office/drawing/2014/main" xmlns="" id="{E99DAF22-EF2F-4DFA-9055-6AFF43E1E3F8}"/>
              </a:ext>
            </a:extLst>
          </p:cNvPr>
          <p:cNvSpPr/>
          <p:nvPr/>
        </p:nvSpPr>
        <p:spPr>
          <a:xfrm>
            <a:off x="1333463" y="2131247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C</a:t>
            </a:r>
          </a:p>
        </p:txBody>
      </p:sp>
      <p:sp>
        <p:nvSpPr>
          <p:cNvPr id="136" name="Dodecagon 135">
            <a:extLst>
              <a:ext uri="{FF2B5EF4-FFF2-40B4-BE49-F238E27FC236}">
                <a16:creationId xmlns:a16="http://schemas.microsoft.com/office/drawing/2014/main" xmlns="" id="{41579CC2-261C-4731-ADC8-1F892C4FEEA6}"/>
              </a:ext>
            </a:extLst>
          </p:cNvPr>
          <p:cNvSpPr/>
          <p:nvPr/>
        </p:nvSpPr>
        <p:spPr>
          <a:xfrm>
            <a:off x="1973320" y="2131013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D</a:t>
            </a:r>
          </a:p>
        </p:txBody>
      </p:sp>
      <p:sp>
        <p:nvSpPr>
          <p:cNvPr id="137" name="Dodecagon 136">
            <a:extLst>
              <a:ext uri="{FF2B5EF4-FFF2-40B4-BE49-F238E27FC236}">
                <a16:creationId xmlns:a16="http://schemas.microsoft.com/office/drawing/2014/main" xmlns="" id="{CD161B66-5E1A-4EBB-8497-4679B3292EF7}"/>
              </a:ext>
            </a:extLst>
          </p:cNvPr>
          <p:cNvSpPr/>
          <p:nvPr/>
        </p:nvSpPr>
        <p:spPr>
          <a:xfrm>
            <a:off x="2623936" y="2124720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E</a:t>
            </a:r>
          </a:p>
        </p:txBody>
      </p:sp>
      <p:sp>
        <p:nvSpPr>
          <p:cNvPr id="138" name="Dodecagon 137">
            <a:extLst>
              <a:ext uri="{FF2B5EF4-FFF2-40B4-BE49-F238E27FC236}">
                <a16:creationId xmlns:a16="http://schemas.microsoft.com/office/drawing/2014/main" xmlns="" id="{EFAF853B-AC97-48EE-AB60-612B04E2A45C}"/>
              </a:ext>
            </a:extLst>
          </p:cNvPr>
          <p:cNvSpPr/>
          <p:nvPr/>
        </p:nvSpPr>
        <p:spPr>
          <a:xfrm>
            <a:off x="3238899" y="2144499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F</a:t>
            </a:r>
          </a:p>
        </p:txBody>
      </p:sp>
      <p:sp>
        <p:nvSpPr>
          <p:cNvPr id="139" name="Dodecagon 138">
            <a:extLst>
              <a:ext uri="{FF2B5EF4-FFF2-40B4-BE49-F238E27FC236}">
                <a16:creationId xmlns:a16="http://schemas.microsoft.com/office/drawing/2014/main" xmlns="" id="{C6793A6F-9391-4CFA-9DD3-1F9853311CE1}"/>
              </a:ext>
            </a:extLst>
          </p:cNvPr>
          <p:cNvSpPr/>
          <p:nvPr/>
        </p:nvSpPr>
        <p:spPr>
          <a:xfrm>
            <a:off x="3858003" y="2137875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G</a:t>
            </a:r>
          </a:p>
        </p:txBody>
      </p:sp>
      <p:sp>
        <p:nvSpPr>
          <p:cNvPr id="140" name="Dodecagon 139">
            <a:extLst>
              <a:ext uri="{FF2B5EF4-FFF2-40B4-BE49-F238E27FC236}">
                <a16:creationId xmlns:a16="http://schemas.microsoft.com/office/drawing/2014/main" xmlns="" id="{43E68F68-8FEC-4ADF-9193-EFB6837B50C0}"/>
              </a:ext>
            </a:extLst>
          </p:cNvPr>
          <p:cNvSpPr/>
          <p:nvPr/>
        </p:nvSpPr>
        <p:spPr>
          <a:xfrm>
            <a:off x="4497860" y="2137641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2444D74-0054-44E6-9395-AE4385BD6502}"/>
              </a:ext>
            </a:extLst>
          </p:cNvPr>
          <p:cNvSpPr txBox="1"/>
          <p:nvPr/>
        </p:nvSpPr>
        <p:spPr>
          <a:xfrm>
            <a:off x="-45520" y="2478293"/>
            <a:ext cx="605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DCD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xmlns="" id="{83DC6DED-F796-4C3F-A3CB-76EF3BFFFFE0}"/>
              </a:ext>
            </a:extLst>
          </p:cNvPr>
          <p:cNvSpPr txBox="1"/>
          <p:nvPr/>
        </p:nvSpPr>
        <p:spPr>
          <a:xfrm>
            <a:off x="4398991" y="2451562"/>
            <a:ext cx="605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UCD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xmlns="" id="{6C48DE16-904E-4263-8D51-0A97CC08C959}"/>
              </a:ext>
            </a:extLst>
          </p:cNvPr>
          <p:cNvSpPr txBox="1"/>
          <p:nvPr/>
        </p:nvSpPr>
        <p:spPr>
          <a:xfrm>
            <a:off x="4611775" y="1729144"/>
            <a:ext cx="605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500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CAAF2405-2BB8-4D07-80B7-25D1DF306CA5}"/>
              </a:ext>
            </a:extLst>
          </p:cNvPr>
          <p:cNvSpPr txBox="1"/>
          <p:nvPr/>
        </p:nvSpPr>
        <p:spPr>
          <a:xfrm>
            <a:off x="718595" y="2458514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xmlns="" id="{48D80B4D-809D-401A-AF3E-93A2183A5204}"/>
              </a:ext>
            </a:extLst>
          </p:cNvPr>
          <p:cNvSpPr txBox="1"/>
          <p:nvPr/>
        </p:nvSpPr>
        <p:spPr>
          <a:xfrm>
            <a:off x="2526672" y="2478293"/>
            <a:ext cx="486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GD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xmlns="" id="{A39499CB-5B50-461E-8989-BBBEF0C4A433}"/>
              </a:ext>
            </a:extLst>
          </p:cNvPr>
          <p:cNvSpPr txBox="1"/>
          <p:nvPr/>
        </p:nvSpPr>
        <p:spPr>
          <a:xfrm>
            <a:off x="1984174" y="2465141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xmlns="" id="{7988C663-B61D-4D87-9E9B-23A54A15FDDF}"/>
              </a:ext>
            </a:extLst>
          </p:cNvPr>
          <p:cNvSpPr txBox="1"/>
          <p:nvPr/>
        </p:nvSpPr>
        <p:spPr>
          <a:xfrm>
            <a:off x="3046853" y="2445262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Bronze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D969503D-EAA0-47E6-B436-D5A66CA861D4}"/>
              </a:ext>
            </a:extLst>
          </p:cNvPr>
          <p:cNvSpPr txBox="1"/>
          <p:nvPr/>
        </p:nvSpPr>
        <p:spPr>
          <a:xfrm>
            <a:off x="3700082" y="2471435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Bronze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xmlns="" id="{7DB2971B-EAEA-40E8-ABAB-F45E151967CE}"/>
              </a:ext>
            </a:extLst>
          </p:cNvPr>
          <p:cNvSpPr txBox="1"/>
          <p:nvPr/>
        </p:nvSpPr>
        <p:spPr>
          <a:xfrm>
            <a:off x="1158473" y="2445262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Bronze</a:t>
            </a:r>
          </a:p>
        </p:txBody>
      </p: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xmlns="" id="{B893486E-D92E-4D3D-9541-628713C7F8B8}"/>
              </a:ext>
            </a:extLst>
          </p:cNvPr>
          <p:cNvCxnSpPr>
            <a:cxnSpLocks/>
          </p:cNvCxnSpPr>
          <p:nvPr/>
        </p:nvCxnSpPr>
        <p:spPr>
          <a:xfrm>
            <a:off x="869771" y="3331479"/>
            <a:ext cx="0" cy="17590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Dodecagon 150">
            <a:extLst>
              <a:ext uri="{FF2B5EF4-FFF2-40B4-BE49-F238E27FC236}">
                <a16:creationId xmlns:a16="http://schemas.microsoft.com/office/drawing/2014/main" xmlns="" id="{23C26B05-1B52-4DC4-B4B4-676F52405EAB}"/>
              </a:ext>
            </a:extLst>
          </p:cNvPr>
          <p:cNvSpPr/>
          <p:nvPr/>
        </p:nvSpPr>
        <p:spPr>
          <a:xfrm>
            <a:off x="5360539" y="1944157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V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xmlns="" id="{7393DADA-B79C-4AAB-AA22-A926946CF6E3}"/>
              </a:ext>
            </a:extLst>
          </p:cNvPr>
          <p:cNvCxnSpPr>
            <a:cxnSpLocks/>
          </p:cNvCxnSpPr>
          <p:nvPr/>
        </p:nvCxnSpPr>
        <p:spPr>
          <a:xfrm>
            <a:off x="888775" y="2692372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Dodecagon 152">
            <a:extLst>
              <a:ext uri="{FF2B5EF4-FFF2-40B4-BE49-F238E27FC236}">
                <a16:creationId xmlns:a16="http://schemas.microsoft.com/office/drawing/2014/main" xmlns="" id="{C105DFC9-7A9F-4F52-AF19-F7B6515EFF94}"/>
              </a:ext>
            </a:extLst>
          </p:cNvPr>
          <p:cNvSpPr/>
          <p:nvPr/>
        </p:nvSpPr>
        <p:spPr>
          <a:xfrm>
            <a:off x="714358" y="2986017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I</a:t>
            </a:r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xmlns="" id="{5188B045-18E1-42F4-939B-5B3AD9684295}"/>
              </a:ext>
            </a:extLst>
          </p:cNvPr>
          <p:cNvCxnSpPr>
            <a:cxnSpLocks/>
          </p:cNvCxnSpPr>
          <p:nvPr/>
        </p:nvCxnSpPr>
        <p:spPr>
          <a:xfrm>
            <a:off x="524339" y="3480878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Dodecagon 154">
            <a:extLst>
              <a:ext uri="{FF2B5EF4-FFF2-40B4-BE49-F238E27FC236}">
                <a16:creationId xmlns:a16="http://schemas.microsoft.com/office/drawing/2014/main" xmlns="" id="{0EA0F587-A387-43F1-A27F-689B818F5F99}"/>
              </a:ext>
            </a:extLst>
          </p:cNvPr>
          <p:cNvSpPr/>
          <p:nvPr/>
        </p:nvSpPr>
        <p:spPr>
          <a:xfrm>
            <a:off x="349922" y="3774523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J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xmlns="" id="{35E67A4A-3E7D-451E-9EDA-7611BB50C87F}"/>
              </a:ext>
            </a:extLst>
          </p:cNvPr>
          <p:cNvCxnSpPr>
            <a:cxnSpLocks/>
          </p:cNvCxnSpPr>
          <p:nvPr/>
        </p:nvCxnSpPr>
        <p:spPr>
          <a:xfrm>
            <a:off x="1001419" y="3507380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Dodecagon 156">
            <a:extLst>
              <a:ext uri="{FF2B5EF4-FFF2-40B4-BE49-F238E27FC236}">
                <a16:creationId xmlns:a16="http://schemas.microsoft.com/office/drawing/2014/main" xmlns="" id="{A5840FDB-870D-478F-A3F7-DE75B7F2A942}"/>
              </a:ext>
            </a:extLst>
          </p:cNvPr>
          <p:cNvSpPr/>
          <p:nvPr/>
        </p:nvSpPr>
        <p:spPr>
          <a:xfrm>
            <a:off x="827002" y="3801025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K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520D5220-CB16-4269-BC90-F705AC18D36F}"/>
              </a:ext>
            </a:extLst>
          </p:cNvPr>
          <p:cNvCxnSpPr>
            <a:cxnSpLocks/>
          </p:cNvCxnSpPr>
          <p:nvPr/>
        </p:nvCxnSpPr>
        <p:spPr>
          <a:xfrm>
            <a:off x="511087" y="3494128"/>
            <a:ext cx="490332" cy="13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xmlns="" id="{5DAD67C4-9962-4663-8884-426A4110C1CB}"/>
              </a:ext>
            </a:extLst>
          </p:cNvPr>
          <p:cNvSpPr txBox="1"/>
          <p:nvPr/>
        </p:nvSpPr>
        <p:spPr>
          <a:xfrm>
            <a:off x="338390" y="3012584"/>
            <a:ext cx="486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GD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xmlns="" id="{5153E2CE-FB20-4D41-A65C-A75DA052EA28}"/>
              </a:ext>
            </a:extLst>
          </p:cNvPr>
          <p:cNvSpPr txBox="1"/>
          <p:nvPr/>
        </p:nvSpPr>
        <p:spPr>
          <a:xfrm>
            <a:off x="679151" y="4105654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xmlns="" id="{7309EA2D-6AFB-422F-A0F9-AF6D266F400F}"/>
              </a:ext>
            </a:extLst>
          </p:cNvPr>
          <p:cNvSpPr txBox="1"/>
          <p:nvPr/>
        </p:nvSpPr>
        <p:spPr>
          <a:xfrm>
            <a:off x="139154" y="4669041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xmlns="" id="{3DAC0C02-E20D-47BC-93E0-9A58B9D0B62B}"/>
              </a:ext>
            </a:extLst>
          </p:cNvPr>
          <p:cNvSpPr txBox="1"/>
          <p:nvPr/>
        </p:nvSpPr>
        <p:spPr>
          <a:xfrm>
            <a:off x="-34362" y="3797877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xmlns="" id="{7C8FB22C-A04D-46A7-BBAA-291F785F5952}"/>
              </a:ext>
            </a:extLst>
          </p:cNvPr>
          <p:cNvCxnSpPr>
            <a:cxnSpLocks/>
          </p:cNvCxnSpPr>
          <p:nvPr/>
        </p:nvCxnSpPr>
        <p:spPr>
          <a:xfrm>
            <a:off x="517715" y="4123610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Dodecagon 163">
            <a:extLst>
              <a:ext uri="{FF2B5EF4-FFF2-40B4-BE49-F238E27FC236}">
                <a16:creationId xmlns:a16="http://schemas.microsoft.com/office/drawing/2014/main" xmlns="" id="{E9F17503-D770-4FE9-91D4-DC5E42749F65}"/>
              </a:ext>
            </a:extLst>
          </p:cNvPr>
          <p:cNvSpPr/>
          <p:nvPr/>
        </p:nvSpPr>
        <p:spPr>
          <a:xfrm>
            <a:off x="343298" y="4390751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L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xmlns="" id="{5BCE1B6F-554B-4B8F-BEB5-222AD1070E1E}"/>
              </a:ext>
            </a:extLst>
          </p:cNvPr>
          <p:cNvSpPr txBox="1"/>
          <p:nvPr/>
        </p:nvSpPr>
        <p:spPr>
          <a:xfrm>
            <a:off x="1138372" y="2635695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4000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xmlns="" id="{47448026-3D6D-4D36-AC1F-DAC1054BD087}"/>
              </a:ext>
            </a:extLst>
          </p:cNvPr>
          <p:cNvSpPr txBox="1"/>
          <p:nvPr/>
        </p:nvSpPr>
        <p:spPr>
          <a:xfrm>
            <a:off x="3026360" y="2615817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2001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xmlns="" id="{C8613609-14CA-43E0-8275-8D873CA4CEE4}"/>
              </a:ext>
            </a:extLst>
          </p:cNvPr>
          <p:cNvSpPr txBox="1"/>
          <p:nvPr/>
        </p:nvSpPr>
        <p:spPr>
          <a:xfrm>
            <a:off x="3698867" y="2645196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3000</a:t>
            </a:r>
          </a:p>
        </p:txBody>
      </p: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xmlns="" id="{7CF1CCF2-E1A4-435E-845D-AAD8B35BED5D}"/>
              </a:ext>
            </a:extLst>
          </p:cNvPr>
          <p:cNvCxnSpPr>
            <a:cxnSpLocks/>
          </p:cNvCxnSpPr>
          <p:nvPr/>
        </p:nvCxnSpPr>
        <p:spPr>
          <a:xfrm>
            <a:off x="2758204" y="3417619"/>
            <a:ext cx="0" cy="17590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xmlns="" id="{B0D57D3A-A030-428F-8DDF-8A831A9923E8}"/>
              </a:ext>
            </a:extLst>
          </p:cNvPr>
          <p:cNvCxnSpPr>
            <a:cxnSpLocks/>
          </p:cNvCxnSpPr>
          <p:nvPr/>
        </p:nvCxnSpPr>
        <p:spPr>
          <a:xfrm>
            <a:off x="2777208" y="2778512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Dodecagon 169">
            <a:extLst>
              <a:ext uri="{FF2B5EF4-FFF2-40B4-BE49-F238E27FC236}">
                <a16:creationId xmlns:a16="http://schemas.microsoft.com/office/drawing/2014/main" xmlns="" id="{F74003FF-A08F-4AC6-AF9C-2A4336AA2765}"/>
              </a:ext>
            </a:extLst>
          </p:cNvPr>
          <p:cNvSpPr/>
          <p:nvPr/>
        </p:nvSpPr>
        <p:spPr>
          <a:xfrm>
            <a:off x="2602791" y="3072157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N</a:t>
            </a:r>
          </a:p>
        </p:txBody>
      </p: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xmlns="" id="{3C317134-64AE-431F-862B-38F62948C7EA}"/>
              </a:ext>
            </a:extLst>
          </p:cNvPr>
          <p:cNvCxnSpPr>
            <a:cxnSpLocks/>
          </p:cNvCxnSpPr>
          <p:nvPr/>
        </p:nvCxnSpPr>
        <p:spPr>
          <a:xfrm>
            <a:off x="2041714" y="3567018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Dodecagon 171">
            <a:extLst>
              <a:ext uri="{FF2B5EF4-FFF2-40B4-BE49-F238E27FC236}">
                <a16:creationId xmlns:a16="http://schemas.microsoft.com/office/drawing/2014/main" xmlns="" id="{6F23D872-A3AB-4ABC-8B57-5B711E975EE0}"/>
              </a:ext>
            </a:extLst>
          </p:cNvPr>
          <p:cNvSpPr/>
          <p:nvPr/>
        </p:nvSpPr>
        <p:spPr>
          <a:xfrm>
            <a:off x="1867297" y="3860663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O</a:t>
            </a:r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xmlns="" id="{97EB3D71-215D-4FDD-83F8-CBC59A7364A1}"/>
              </a:ext>
            </a:extLst>
          </p:cNvPr>
          <p:cNvCxnSpPr>
            <a:cxnSpLocks/>
          </p:cNvCxnSpPr>
          <p:nvPr/>
        </p:nvCxnSpPr>
        <p:spPr>
          <a:xfrm>
            <a:off x="2518794" y="3593520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Dodecagon 173">
            <a:extLst>
              <a:ext uri="{FF2B5EF4-FFF2-40B4-BE49-F238E27FC236}">
                <a16:creationId xmlns:a16="http://schemas.microsoft.com/office/drawing/2014/main" xmlns="" id="{AEF0FFA0-8CBF-47D8-B345-3135954B939B}"/>
              </a:ext>
            </a:extLst>
          </p:cNvPr>
          <p:cNvSpPr/>
          <p:nvPr/>
        </p:nvSpPr>
        <p:spPr>
          <a:xfrm>
            <a:off x="2344377" y="3887165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P</a:t>
            </a:r>
          </a:p>
        </p:txBody>
      </p: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xmlns="" id="{80125A4D-3F86-4B7B-99E2-19F12F6F7829}"/>
              </a:ext>
            </a:extLst>
          </p:cNvPr>
          <p:cNvCxnSpPr>
            <a:cxnSpLocks/>
          </p:cNvCxnSpPr>
          <p:nvPr/>
        </p:nvCxnSpPr>
        <p:spPr>
          <a:xfrm>
            <a:off x="2028462" y="3580269"/>
            <a:ext cx="965169" cy="1325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xmlns="" id="{F4F1B925-F81A-4AD3-9DA9-5C1E71399309}"/>
              </a:ext>
            </a:extLst>
          </p:cNvPr>
          <p:cNvSpPr txBox="1"/>
          <p:nvPr/>
        </p:nvSpPr>
        <p:spPr>
          <a:xfrm>
            <a:off x="2880965" y="3099082"/>
            <a:ext cx="486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Star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xmlns="" id="{93661392-05ED-46AC-8EF2-8A951D9F9471}"/>
              </a:ext>
            </a:extLst>
          </p:cNvPr>
          <p:cNvSpPr txBox="1"/>
          <p:nvPr/>
        </p:nvSpPr>
        <p:spPr>
          <a:xfrm>
            <a:off x="2196526" y="4191794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xmlns="" id="{A4E1EB0E-7CE1-4F91-A659-7D2461FC1F27}"/>
              </a:ext>
            </a:extLst>
          </p:cNvPr>
          <p:cNvSpPr txBox="1"/>
          <p:nvPr/>
        </p:nvSpPr>
        <p:spPr>
          <a:xfrm>
            <a:off x="1656529" y="4755181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xmlns="" id="{9620AADF-7FF7-4AB8-9740-E0AC6B249112}"/>
              </a:ext>
            </a:extLst>
          </p:cNvPr>
          <p:cNvCxnSpPr>
            <a:cxnSpLocks/>
          </p:cNvCxnSpPr>
          <p:nvPr/>
        </p:nvCxnSpPr>
        <p:spPr>
          <a:xfrm>
            <a:off x="2035090" y="4209750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Dodecagon 179">
            <a:extLst>
              <a:ext uri="{FF2B5EF4-FFF2-40B4-BE49-F238E27FC236}">
                <a16:creationId xmlns:a16="http://schemas.microsoft.com/office/drawing/2014/main" xmlns="" id="{5DC51B4E-F711-4487-B3F8-5586C3D4AEC2}"/>
              </a:ext>
            </a:extLst>
          </p:cNvPr>
          <p:cNvSpPr/>
          <p:nvPr/>
        </p:nvSpPr>
        <p:spPr>
          <a:xfrm>
            <a:off x="1860673" y="4476891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R</a:t>
            </a:r>
          </a:p>
        </p:txBody>
      </p: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xmlns="" id="{4A461750-8586-47AD-A76C-ED0626CCDDB9}"/>
              </a:ext>
            </a:extLst>
          </p:cNvPr>
          <p:cNvCxnSpPr>
            <a:cxnSpLocks/>
          </p:cNvCxnSpPr>
          <p:nvPr/>
        </p:nvCxnSpPr>
        <p:spPr>
          <a:xfrm>
            <a:off x="2962742" y="3586895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Dodecagon 181">
            <a:extLst>
              <a:ext uri="{FF2B5EF4-FFF2-40B4-BE49-F238E27FC236}">
                <a16:creationId xmlns:a16="http://schemas.microsoft.com/office/drawing/2014/main" xmlns="" id="{22A778B0-9E90-4520-951B-8F779AF7671C}"/>
              </a:ext>
            </a:extLst>
          </p:cNvPr>
          <p:cNvSpPr/>
          <p:nvPr/>
        </p:nvSpPr>
        <p:spPr>
          <a:xfrm>
            <a:off x="2788325" y="3880540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Q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xmlns="" id="{2D079DAA-A7DE-4D48-BE99-D25C563981FA}"/>
              </a:ext>
            </a:extLst>
          </p:cNvPr>
          <p:cNvSpPr txBox="1"/>
          <p:nvPr/>
        </p:nvSpPr>
        <p:spPr>
          <a:xfrm>
            <a:off x="2275941" y="5689869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xmlns="" id="{2FA3839A-7EB8-428F-BA87-6CA9F9836295}"/>
              </a:ext>
            </a:extLst>
          </p:cNvPr>
          <p:cNvSpPr txBox="1"/>
          <p:nvPr/>
        </p:nvSpPr>
        <p:spPr>
          <a:xfrm>
            <a:off x="1536019" y="3870765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xmlns="" id="{082FED48-5ED0-43D1-8EDB-AD28566487A9}"/>
              </a:ext>
            </a:extLst>
          </p:cNvPr>
          <p:cNvSpPr txBox="1"/>
          <p:nvPr/>
        </p:nvSpPr>
        <p:spPr>
          <a:xfrm>
            <a:off x="3035206" y="3893853"/>
            <a:ext cx="486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GD</a:t>
            </a:r>
          </a:p>
        </p:txBody>
      </p: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xmlns="" id="{F6E90479-6A44-4913-8D44-8B6FDD3348DE}"/>
              </a:ext>
            </a:extLst>
          </p:cNvPr>
          <p:cNvCxnSpPr>
            <a:cxnSpLocks/>
          </p:cNvCxnSpPr>
          <p:nvPr/>
        </p:nvCxnSpPr>
        <p:spPr>
          <a:xfrm>
            <a:off x="2970243" y="4220959"/>
            <a:ext cx="0" cy="26045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xmlns="" id="{E1C591F8-34E0-46CA-956E-F3397B92F7EF}"/>
              </a:ext>
            </a:extLst>
          </p:cNvPr>
          <p:cNvCxnSpPr>
            <a:cxnSpLocks/>
          </p:cNvCxnSpPr>
          <p:nvPr/>
        </p:nvCxnSpPr>
        <p:spPr>
          <a:xfrm>
            <a:off x="2624811" y="4454911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Dodecagon 187">
            <a:extLst>
              <a:ext uri="{FF2B5EF4-FFF2-40B4-BE49-F238E27FC236}">
                <a16:creationId xmlns:a16="http://schemas.microsoft.com/office/drawing/2014/main" xmlns="" id="{D6B353BF-8FF7-46EB-8BD9-ACE31A6C8B3D}"/>
              </a:ext>
            </a:extLst>
          </p:cNvPr>
          <p:cNvSpPr/>
          <p:nvPr/>
        </p:nvSpPr>
        <p:spPr>
          <a:xfrm>
            <a:off x="2450394" y="4748556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S</a:t>
            </a:r>
          </a:p>
        </p:txBody>
      </p: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xmlns="" id="{A886E700-BB15-48AB-BC99-205AEFFC9B4A}"/>
              </a:ext>
            </a:extLst>
          </p:cNvPr>
          <p:cNvCxnSpPr>
            <a:cxnSpLocks/>
          </p:cNvCxnSpPr>
          <p:nvPr/>
        </p:nvCxnSpPr>
        <p:spPr>
          <a:xfrm>
            <a:off x="3101891" y="4481413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Dodecagon 189">
            <a:extLst>
              <a:ext uri="{FF2B5EF4-FFF2-40B4-BE49-F238E27FC236}">
                <a16:creationId xmlns:a16="http://schemas.microsoft.com/office/drawing/2014/main" xmlns="" id="{3B60C3B0-F73D-4642-8F04-EC256844B507}"/>
              </a:ext>
            </a:extLst>
          </p:cNvPr>
          <p:cNvSpPr/>
          <p:nvPr/>
        </p:nvSpPr>
        <p:spPr>
          <a:xfrm>
            <a:off x="2927474" y="4775058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T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xmlns="" id="{7F0B4348-1CAF-4A0C-B16A-5E157AF878CB}"/>
              </a:ext>
            </a:extLst>
          </p:cNvPr>
          <p:cNvCxnSpPr>
            <a:cxnSpLocks/>
          </p:cNvCxnSpPr>
          <p:nvPr/>
        </p:nvCxnSpPr>
        <p:spPr>
          <a:xfrm>
            <a:off x="2611559" y="4468161"/>
            <a:ext cx="490332" cy="13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>
            <a:extLst>
              <a:ext uri="{FF2B5EF4-FFF2-40B4-BE49-F238E27FC236}">
                <a16:creationId xmlns:a16="http://schemas.microsoft.com/office/drawing/2014/main" xmlns="" id="{775F4E86-C8B7-4F25-A4F0-504E43D381E6}"/>
              </a:ext>
            </a:extLst>
          </p:cNvPr>
          <p:cNvSpPr txBox="1"/>
          <p:nvPr/>
        </p:nvSpPr>
        <p:spPr>
          <a:xfrm>
            <a:off x="2221278" y="4577137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xmlns="" id="{41384A5E-37BD-4B26-BB2E-7A4FC9C6DEDD}"/>
              </a:ext>
            </a:extLst>
          </p:cNvPr>
          <p:cNvSpPr txBox="1"/>
          <p:nvPr/>
        </p:nvSpPr>
        <p:spPr>
          <a:xfrm>
            <a:off x="2793194" y="5090424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2001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xmlns="" id="{272CDDE7-6AAF-4D03-9A23-32585DE225C0}"/>
              </a:ext>
            </a:extLst>
          </p:cNvPr>
          <p:cNvSpPr txBox="1"/>
          <p:nvPr/>
        </p:nvSpPr>
        <p:spPr>
          <a:xfrm>
            <a:off x="1776771" y="3245035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xmlns="" id="{66D5130C-99EF-4340-BF45-C104EAA4625F}"/>
              </a:ext>
            </a:extLst>
          </p:cNvPr>
          <p:cNvCxnSpPr>
            <a:cxnSpLocks/>
          </p:cNvCxnSpPr>
          <p:nvPr/>
        </p:nvCxnSpPr>
        <p:spPr>
          <a:xfrm>
            <a:off x="2155332" y="2699604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Dodecagon 195">
            <a:extLst>
              <a:ext uri="{FF2B5EF4-FFF2-40B4-BE49-F238E27FC236}">
                <a16:creationId xmlns:a16="http://schemas.microsoft.com/office/drawing/2014/main" xmlns="" id="{0D10C280-BE58-4093-9221-03967A3B64F7}"/>
              </a:ext>
            </a:extLst>
          </p:cNvPr>
          <p:cNvSpPr/>
          <p:nvPr/>
        </p:nvSpPr>
        <p:spPr>
          <a:xfrm>
            <a:off x="1980915" y="2966745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M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xmlns="" id="{8591CBFF-303A-4EE9-B842-45F441B012A1}"/>
              </a:ext>
            </a:extLst>
          </p:cNvPr>
          <p:cNvSpPr txBox="1"/>
          <p:nvPr/>
        </p:nvSpPr>
        <p:spPr>
          <a:xfrm>
            <a:off x="1827227" y="1417838"/>
            <a:ext cx="605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500</a:t>
            </a: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xmlns="" id="{02A6963C-3BCF-420B-9271-8785DB521642}"/>
              </a:ext>
            </a:extLst>
          </p:cNvPr>
          <p:cNvCxnSpPr>
            <a:cxnSpLocks/>
          </p:cNvCxnSpPr>
          <p:nvPr/>
        </p:nvCxnSpPr>
        <p:spPr>
          <a:xfrm>
            <a:off x="4701692" y="2698119"/>
            <a:ext cx="0" cy="245353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xmlns="" id="{C4D1BB9B-8438-4F50-A414-BCC98165BC5A}"/>
              </a:ext>
            </a:extLst>
          </p:cNvPr>
          <p:cNvCxnSpPr>
            <a:cxnSpLocks/>
          </p:cNvCxnSpPr>
          <p:nvPr/>
        </p:nvCxnSpPr>
        <p:spPr>
          <a:xfrm>
            <a:off x="3784381" y="2964046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Dodecagon 199">
            <a:extLst>
              <a:ext uri="{FF2B5EF4-FFF2-40B4-BE49-F238E27FC236}">
                <a16:creationId xmlns:a16="http://schemas.microsoft.com/office/drawing/2014/main" xmlns="" id="{35974017-46DA-40BC-AF8B-20548DF35B86}"/>
              </a:ext>
            </a:extLst>
          </p:cNvPr>
          <p:cNvSpPr/>
          <p:nvPr/>
        </p:nvSpPr>
        <p:spPr>
          <a:xfrm>
            <a:off x="3609964" y="3257691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X</a:t>
            </a:r>
          </a:p>
        </p:txBody>
      </p: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xmlns="" id="{FF312786-CB11-42F8-A814-66743B3DFD0C}"/>
              </a:ext>
            </a:extLst>
          </p:cNvPr>
          <p:cNvCxnSpPr>
            <a:cxnSpLocks/>
          </p:cNvCxnSpPr>
          <p:nvPr/>
        </p:nvCxnSpPr>
        <p:spPr>
          <a:xfrm>
            <a:off x="4261461" y="2990548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Dodecagon 201">
            <a:extLst>
              <a:ext uri="{FF2B5EF4-FFF2-40B4-BE49-F238E27FC236}">
                <a16:creationId xmlns:a16="http://schemas.microsoft.com/office/drawing/2014/main" xmlns="" id="{A39A13C0-CD57-4993-A1FD-D9DDFDB7300C}"/>
              </a:ext>
            </a:extLst>
          </p:cNvPr>
          <p:cNvSpPr/>
          <p:nvPr/>
        </p:nvSpPr>
        <p:spPr>
          <a:xfrm>
            <a:off x="4087044" y="3284193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Y</a:t>
            </a:r>
          </a:p>
        </p:txBody>
      </p: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xmlns="" id="{7238AFD0-8DA2-4D5D-A6C1-59AB77A33401}"/>
              </a:ext>
            </a:extLst>
          </p:cNvPr>
          <p:cNvCxnSpPr>
            <a:cxnSpLocks/>
          </p:cNvCxnSpPr>
          <p:nvPr/>
        </p:nvCxnSpPr>
        <p:spPr>
          <a:xfrm flipV="1">
            <a:off x="3771499" y="2953952"/>
            <a:ext cx="3318419" cy="2326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>
            <a:extLst>
              <a:ext uri="{FF2B5EF4-FFF2-40B4-BE49-F238E27FC236}">
                <a16:creationId xmlns:a16="http://schemas.microsoft.com/office/drawing/2014/main" xmlns="" id="{95B29516-0519-4C05-9C63-23829AD4CC9F}"/>
              </a:ext>
            </a:extLst>
          </p:cNvPr>
          <p:cNvCxnSpPr>
            <a:cxnSpLocks/>
          </p:cNvCxnSpPr>
          <p:nvPr/>
        </p:nvCxnSpPr>
        <p:spPr>
          <a:xfrm>
            <a:off x="4705409" y="2983923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Dodecagon 204">
            <a:extLst>
              <a:ext uri="{FF2B5EF4-FFF2-40B4-BE49-F238E27FC236}">
                <a16:creationId xmlns:a16="http://schemas.microsoft.com/office/drawing/2014/main" xmlns="" id="{53781CE1-D0CF-489D-84ED-CF37DA183A0C}"/>
              </a:ext>
            </a:extLst>
          </p:cNvPr>
          <p:cNvSpPr/>
          <p:nvPr/>
        </p:nvSpPr>
        <p:spPr>
          <a:xfrm>
            <a:off x="4530992" y="3277568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Z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xmlns="" id="{F3172119-1F98-4496-B8FC-BF44978ED5A6}"/>
              </a:ext>
            </a:extLst>
          </p:cNvPr>
          <p:cNvSpPr txBox="1"/>
          <p:nvPr/>
        </p:nvSpPr>
        <p:spPr>
          <a:xfrm>
            <a:off x="3451022" y="2896294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xmlns="" id="{F77E8138-4334-457D-A44B-4212126829F7}"/>
              </a:ext>
            </a:extLst>
          </p:cNvPr>
          <p:cNvSpPr txBox="1"/>
          <p:nvPr/>
        </p:nvSpPr>
        <p:spPr>
          <a:xfrm>
            <a:off x="5265339" y="2916569"/>
            <a:ext cx="486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GD</a:t>
            </a:r>
          </a:p>
        </p:txBody>
      </p: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xmlns="" id="{1FA30B74-EB7A-4913-94E3-288DFBA4C70A}"/>
              </a:ext>
            </a:extLst>
          </p:cNvPr>
          <p:cNvCxnSpPr>
            <a:cxnSpLocks/>
          </p:cNvCxnSpPr>
          <p:nvPr/>
        </p:nvCxnSpPr>
        <p:spPr>
          <a:xfrm>
            <a:off x="5195735" y="2970674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Dodecagon 208">
            <a:extLst>
              <a:ext uri="{FF2B5EF4-FFF2-40B4-BE49-F238E27FC236}">
                <a16:creationId xmlns:a16="http://schemas.microsoft.com/office/drawing/2014/main" xmlns="" id="{ABF30FE0-CFBA-4150-843F-1CE25492DE6D}"/>
              </a:ext>
            </a:extLst>
          </p:cNvPr>
          <p:cNvSpPr/>
          <p:nvPr/>
        </p:nvSpPr>
        <p:spPr>
          <a:xfrm>
            <a:off x="5021318" y="3264319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a</a:t>
            </a:r>
          </a:p>
        </p:txBody>
      </p: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xmlns="" id="{A71B9D60-A747-4144-B667-0AA81BE39399}"/>
              </a:ext>
            </a:extLst>
          </p:cNvPr>
          <p:cNvCxnSpPr>
            <a:cxnSpLocks/>
          </p:cNvCxnSpPr>
          <p:nvPr/>
        </p:nvCxnSpPr>
        <p:spPr>
          <a:xfrm>
            <a:off x="5672815" y="2970672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Dodecagon 210">
            <a:extLst>
              <a:ext uri="{FF2B5EF4-FFF2-40B4-BE49-F238E27FC236}">
                <a16:creationId xmlns:a16="http://schemas.microsoft.com/office/drawing/2014/main" xmlns="" id="{22BF7C43-C691-4DA5-BFAE-5D4E1B29CC5C}"/>
              </a:ext>
            </a:extLst>
          </p:cNvPr>
          <p:cNvSpPr/>
          <p:nvPr/>
        </p:nvSpPr>
        <p:spPr>
          <a:xfrm>
            <a:off x="5498398" y="3264317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b</a:t>
            </a:r>
          </a:p>
        </p:txBody>
      </p: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xmlns="" id="{EBA6A0CE-A761-4C43-AC9D-5FC12595BD64}"/>
              </a:ext>
            </a:extLst>
          </p:cNvPr>
          <p:cNvCxnSpPr>
            <a:cxnSpLocks/>
          </p:cNvCxnSpPr>
          <p:nvPr/>
        </p:nvCxnSpPr>
        <p:spPr>
          <a:xfrm>
            <a:off x="7089918" y="2936846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Dodecagon 213">
            <a:extLst>
              <a:ext uri="{FF2B5EF4-FFF2-40B4-BE49-F238E27FC236}">
                <a16:creationId xmlns:a16="http://schemas.microsoft.com/office/drawing/2014/main" xmlns="" id="{A7F6ECA9-95B8-4AC1-85D0-5059D42B7D6A}"/>
              </a:ext>
            </a:extLst>
          </p:cNvPr>
          <p:cNvSpPr/>
          <p:nvPr/>
        </p:nvSpPr>
        <p:spPr>
          <a:xfrm>
            <a:off x="6926807" y="3204071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c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xmlns="" id="{F6913781-27BF-4C48-AA52-F3301F8C5BB1}"/>
              </a:ext>
            </a:extLst>
          </p:cNvPr>
          <p:cNvSpPr txBox="1"/>
          <p:nvPr/>
        </p:nvSpPr>
        <p:spPr>
          <a:xfrm>
            <a:off x="4835386" y="2954840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xmlns="" id="{D72CF1C9-9918-461A-A2FE-F556647AAFA2}"/>
              </a:ext>
            </a:extLst>
          </p:cNvPr>
          <p:cNvSpPr txBox="1"/>
          <p:nvPr/>
        </p:nvSpPr>
        <p:spPr>
          <a:xfrm>
            <a:off x="6652681" y="2945193"/>
            <a:ext cx="486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CD</a:t>
            </a:r>
          </a:p>
        </p:txBody>
      </p:sp>
      <p:sp>
        <p:nvSpPr>
          <p:cNvPr id="217" name="Dodecagon 216">
            <a:extLst>
              <a:ext uri="{FF2B5EF4-FFF2-40B4-BE49-F238E27FC236}">
                <a16:creationId xmlns:a16="http://schemas.microsoft.com/office/drawing/2014/main" xmlns="" id="{E73C9707-CA48-4E56-8D43-96698080A2B0}"/>
              </a:ext>
            </a:extLst>
          </p:cNvPr>
          <p:cNvSpPr/>
          <p:nvPr/>
        </p:nvSpPr>
        <p:spPr>
          <a:xfrm>
            <a:off x="5353915" y="2494121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W</a:t>
            </a:r>
          </a:p>
        </p:txBody>
      </p: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xmlns="" id="{C6968E9F-CECB-46F4-878B-3C98B76AD84F}"/>
              </a:ext>
            </a:extLst>
          </p:cNvPr>
          <p:cNvCxnSpPr>
            <a:cxnSpLocks/>
            <a:stCxn id="140" idx="1"/>
            <a:endCxn id="151" idx="7"/>
          </p:cNvCxnSpPr>
          <p:nvPr/>
        </p:nvCxnSpPr>
        <p:spPr>
          <a:xfrm flipV="1">
            <a:off x="4849916" y="2155776"/>
            <a:ext cx="510623" cy="10404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xmlns="" id="{1EC0F3F2-81CD-4385-9367-AA0600CC9134}"/>
              </a:ext>
            </a:extLst>
          </p:cNvPr>
          <p:cNvCxnSpPr>
            <a:cxnSpLocks/>
            <a:stCxn id="140" idx="2"/>
            <a:endCxn id="217" idx="7"/>
          </p:cNvCxnSpPr>
          <p:nvPr/>
        </p:nvCxnSpPr>
        <p:spPr>
          <a:xfrm>
            <a:off x="4849916" y="2349260"/>
            <a:ext cx="503999" cy="35648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xmlns="" id="{D3DC94E4-26BE-4CD1-BF35-A76104F55BDA}"/>
              </a:ext>
            </a:extLst>
          </p:cNvPr>
          <p:cNvSpPr txBox="1"/>
          <p:nvPr/>
        </p:nvSpPr>
        <p:spPr>
          <a:xfrm>
            <a:off x="5611153" y="1802535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Bronze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xmlns="" id="{0D554412-C5DB-42CE-8126-3E662A3C25A5}"/>
              </a:ext>
            </a:extLst>
          </p:cNvPr>
          <p:cNvSpPr txBox="1"/>
          <p:nvPr/>
        </p:nvSpPr>
        <p:spPr>
          <a:xfrm>
            <a:off x="5590660" y="1973090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2001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xmlns="" id="{4D412EEA-7B92-4D64-8F2C-4EC5FE1452AE}"/>
              </a:ext>
            </a:extLst>
          </p:cNvPr>
          <p:cNvSpPr txBox="1"/>
          <p:nvPr/>
        </p:nvSpPr>
        <p:spPr>
          <a:xfrm>
            <a:off x="5631033" y="2405506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Bronze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xmlns="" id="{A3BA7D4C-D89D-421F-9F8C-DE729F3C2795}"/>
              </a:ext>
            </a:extLst>
          </p:cNvPr>
          <p:cNvSpPr txBox="1"/>
          <p:nvPr/>
        </p:nvSpPr>
        <p:spPr>
          <a:xfrm>
            <a:off x="5610540" y="2576061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2001</a:t>
            </a:r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xmlns="" id="{66CB551B-73DE-45A9-94BF-51F8302C8654}"/>
              </a:ext>
            </a:extLst>
          </p:cNvPr>
          <p:cNvCxnSpPr>
            <a:cxnSpLocks/>
          </p:cNvCxnSpPr>
          <p:nvPr/>
        </p:nvCxnSpPr>
        <p:spPr>
          <a:xfrm>
            <a:off x="3777756" y="3593522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Dodecagon 224">
            <a:extLst>
              <a:ext uri="{FF2B5EF4-FFF2-40B4-BE49-F238E27FC236}">
                <a16:creationId xmlns:a16="http://schemas.microsoft.com/office/drawing/2014/main" xmlns="" id="{84A369DC-7046-48A8-8F61-BB533FB0CD04}"/>
              </a:ext>
            </a:extLst>
          </p:cNvPr>
          <p:cNvSpPr/>
          <p:nvPr/>
        </p:nvSpPr>
        <p:spPr>
          <a:xfrm>
            <a:off x="3603339" y="3887167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f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xmlns="" id="{996D47E2-1987-4BB8-AD7B-0965D73FC486}"/>
              </a:ext>
            </a:extLst>
          </p:cNvPr>
          <p:cNvSpPr txBox="1"/>
          <p:nvPr/>
        </p:nvSpPr>
        <p:spPr>
          <a:xfrm>
            <a:off x="3393321" y="3617987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xmlns="" id="{30EDC0DC-2D47-4A81-8814-4061D1D7ECCE}"/>
              </a:ext>
            </a:extLst>
          </p:cNvPr>
          <p:cNvCxnSpPr>
            <a:cxnSpLocks/>
          </p:cNvCxnSpPr>
          <p:nvPr/>
        </p:nvCxnSpPr>
        <p:spPr>
          <a:xfrm>
            <a:off x="3771132" y="4236254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Dodecagon 227">
            <a:extLst>
              <a:ext uri="{FF2B5EF4-FFF2-40B4-BE49-F238E27FC236}">
                <a16:creationId xmlns:a16="http://schemas.microsoft.com/office/drawing/2014/main" xmlns="" id="{B3A232AA-16F4-435E-B2A6-D7132757065D}"/>
              </a:ext>
            </a:extLst>
          </p:cNvPr>
          <p:cNvSpPr/>
          <p:nvPr/>
        </p:nvSpPr>
        <p:spPr>
          <a:xfrm>
            <a:off x="3596715" y="4503395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g</a:t>
            </a:r>
          </a:p>
        </p:txBody>
      </p: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xmlns="" id="{7BC521BE-D15C-41F3-818C-032C2561984E}"/>
              </a:ext>
            </a:extLst>
          </p:cNvPr>
          <p:cNvCxnSpPr>
            <a:cxnSpLocks/>
          </p:cNvCxnSpPr>
          <p:nvPr/>
        </p:nvCxnSpPr>
        <p:spPr>
          <a:xfrm>
            <a:off x="2618188" y="5097643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Dodecagon 229">
            <a:extLst>
              <a:ext uri="{FF2B5EF4-FFF2-40B4-BE49-F238E27FC236}">
                <a16:creationId xmlns:a16="http://schemas.microsoft.com/office/drawing/2014/main" xmlns="" id="{E5A3032B-FA57-4C62-B3A8-A8E7A2D38D57}"/>
              </a:ext>
            </a:extLst>
          </p:cNvPr>
          <p:cNvSpPr/>
          <p:nvPr/>
        </p:nvSpPr>
        <p:spPr>
          <a:xfrm>
            <a:off x="2443771" y="5391288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U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xmlns="" id="{49604553-C2E3-47B5-92FB-1858EF85C97C}"/>
              </a:ext>
            </a:extLst>
          </p:cNvPr>
          <p:cNvSpPr txBox="1"/>
          <p:nvPr/>
        </p:nvSpPr>
        <p:spPr>
          <a:xfrm>
            <a:off x="3424598" y="4821178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xmlns="" id="{DB1F9A26-4B43-46EE-AB42-A2F4E4CAAA32}"/>
              </a:ext>
            </a:extLst>
          </p:cNvPr>
          <p:cNvSpPr txBox="1"/>
          <p:nvPr/>
        </p:nvSpPr>
        <p:spPr>
          <a:xfrm>
            <a:off x="3907703" y="3584376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Bronze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xmlns="" id="{5D3B4528-C699-4218-8171-2A39C2EC1B85}"/>
              </a:ext>
            </a:extLst>
          </p:cNvPr>
          <p:cNvSpPr txBox="1"/>
          <p:nvPr/>
        </p:nvSpPr>
        <p:spPr>
          <a:xfrm>
            <a:off x="3887210" y="3754931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2001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xmlns="" id="{B3C1A9D0-73E9-4610-AB85-FE3D4FF243D0}"/>
              </a:ext>
            </a:extLst>
          </p:cNvPr>
          <p:cNvSpPr txBox="1"/>
          <p:nvPr/>
        </p:nvSpPr>
        <p:spPr>
          <a:xfrm>
            <a:off x="4442078" y="3603968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Bronze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xmlns="" id="{B9F157E4-5B3A-46FF-B4EE-D1B3D513AF9A}"/>
              </a:ext>
            </a:extLst>
          </p:cNvPr>
          <p:cNvSpPr txBox="1"/>
          <p:nvPr/>
        </p:nvSpPr>
        <p:spPr>
          <a:xfrm>
            <a:off x="4421585" y="3774523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2001</a:t>
            </a:r>
          </a:p>
        </p:txBody>
      </p:sp>
      <p:cxnSp>
        <p:nvCxnSpPr>
          <p:cNvPr id="236" name="Straight Arrow Connector 235">
            <a:extLst>
              <a:ext uri="{FF2B5EF4-FFF2-40B4-BE49-F238E27FC236}">
                <a16:creationId xmlns:a16="http://schemas.microsoft.com/office/drawing/2014/main" xmlns="" id="{1F6384E8-C69D-4556-AF40-AC0ED995EE0A}"/>
              </a:ext>
            </a:extLst>
          </p:cNvPr>
          <p:cNvCxnSpPr>
            <a:cxnSpLocks/>
          </p:cNvCxnSpPr>
          <p:nvPr/>
        </p:nvCxnSpPr>
        <p:spPr>
          <a:xfrm>
            <a:off x="5185328" y="3587523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Dodecagon 236">
            <a:extLst>
              <a:ext uri="{FF2B5EF4-FFF2-40B4-BE49-F238E27FC236}">
                <a16:creationId xmlns:a16="http://schemas.microsoft.com/office/drawing/2014/main" xmlns="" id="{913FAD23-2050-43BA-A2C7-7D142BED9840}"/>
              </a:ext>
            </a:extLst>
          </p:cNvPr>
          <p:cNvSpPr/>
          <p:nvPr/>
        </p:nvSpPr>
        <p:spPr>
          <a:xfrm>
            <a:off x="5010911" y="3881168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h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xmlns="" id="{E6F148A0-F27E-467C-B7D9-28A4EF55EF3B}"/>
              </a:ext>
            </a:extLst>
          </p:cNvPr>
          <p:cNvSpPr txBox="1"/>
          <p:nvPr/>
        </p:nvSpPr>
        <p:spPr>
          <a:xfrm>
            <a:off x="4651361" y="4078400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xmlns="" id="{C7047077-E0D8-4C76-B814-EB4002816182}"/>
              </a:ext>
            </a:extLst>
          </p:cNvPr>
          <p:cNvCxnSpPr>
            <a:cxnSpLocks/>
            <a:stCxn id="237" idx="5"/>
            <a:endCxn id="240" idx="11"/>
          </p:cNvCxnSpPr>
          <p:nvPr/>
        </p:nvCxnSpPr>
        <p:spPr>
          <a:xfrm flipH="1">
            <a:off x="4882932" y="4214962"/>
            <a:ext cx="256838" cy="28243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Dodecagon 239">
            <a:extLst>
              <a:ext uri="{FF2B5EF4-FFF2-40B4-BE49-F238E27FC236}">
                <a16:creationId xmlns:a16="http://schemas.microsoft.com/office/drawing/2014/main" xmlns="" id="{CB2F2887-3A28-4AE8-B682-3D802EA6BCE9}"/>
              </a:ext>
            </a:extLst>
          </p:cNvPr>
          <p:cNvSpPr/>
          <p:nvPr/>
        </p:nvSpPr>
        <p:spPr>
          <a:xfrm>
            <a:off x="4659735" y="4497396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 err="1"/>
              <a:t>i</a:t>
            </a:r>
            <a:endParaRPr lang="en-IN" sz="1600" dirty="0"/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xmlns="" id="{CDDA8F39-8614-4D7A-8CC5-B42AAB73C4A5}"/>
              </a:ext>
            </a:extLst>
          </p:cNvPr>
          <p:cNvSpPr txBox="1"/>
          <p:nvPr/>
        </p:nvSpPr>
        <p:spPr>
          <a:xfrm>
            <a:off x="4487618" y="4815179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xmlns="" id="{7DAFA902-9A89-4514-B678-EBC28E488748}"/>
              </a:ext>
            </a:extLst>
          </p:cNvPr>
          <p:cNvCxnSpPr>
            <a:cxnSpLocks/>
          </p:cNvCxnSpPr>
          <p:nvPr/>
        </p:nvCxnSpPr>
        <p:spPr>
          <a:xfrm>
            <a:off x="5659281" y="4489121"/>
            <a:ext cx="0" cy="17590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xmlns="" id="{8BF57DCD-CFE1-4030-917F-204D4D16EAB2}"/>
              </a:ext>
            </a:extLst>
          </p:cNvPr>
          <p:cNvCxnSpPr>
            <a:cxnSpLocks/>
            <a:stCxn id="211" idx="5"/>
            <a:endCxn id="244" idx="10"/>
          </p:cNvCxnSpPr>
          <p:nvPr/>
        </p:nvCxnSpPr>
        <p:spPr>
          <a:xfrm>
            <a:off x="5627257" y="3598111"/>
            <a:ext cx="5470" cy="54554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Dodecagon 243">
            <a:extLst>
              <a:ext uri="{FF2B5EF4-FFF2-40B4-BE49-F238E27FC236}">
                <a16:creationId xmlns:a16="http://schemas.microsoft.com/office/drawing/2014/main" xmlns="" id="{1F7C5A4C-9EF8-4195-A94B-73186AEA740F}"/>
              </a:ext>
            </a:extLst>
          </p:cNvPr>
          <p:cNvSpPr/>
          <p:nvPr/>
        </p:nvSpPr>
        <p:spPr>
          <a:xfrm>
            <a:off x="5503868" y="4143659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j</a:t>
            </a:r>
          </a:p>
        </p:txBody>
      </p:sp>
      <p:cxnSp>
        <p:nvCxnSpPr>
          <p:cNvPr id="245" name="Straight Arrow Connector 244">
            <a:extLst>
              <a:ext uri="{FF2B5EF4-FFF2-40B4-BE49-F238E27FC236}">
                <a16:creationId xmlns:a16="http://schemas.microsoft.com/office/drawing/2014/main" xmlns="" id="{10FC3F2F-C8EB-4ABB-9F9C-6DFAEBC9F165}"/>
              </a:ext>
            </a:extLst>
          </p:cNvPr>
          <p:cNvCxnSpPr>
            <a:cxnSpLocks/>
          </p:cNvCxnSpPr>
          <p:nvPr/>
        </p:nvCxnSpPr>
        <p:spPr>
          <a:xfrm>
            <a:off x="5313849" y="4638520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Dodecagon 245">
            <a:extLst>
              <a:ext uri="{FF2B5EF4-FFF2-40B4-BE49-F238E27FC236}">
                <a16:creationId xmlns:a16="http://schemas.microsoft.com/office/drawing/2014/main" xmlns="" id="{8F309894-368D-4017-B95E-2D4B79D3E3EE}"/>
              </a:ext>
            </a:extLst>
          </p:cNvPr>
          <p:cNvSpPr/>
          <p:nvPr/>
        </p:nvSpPr>
        <p:spPr>
          <a:xfrm>
            <a:off x="5139432" y="4932165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k</a:t>
            </a:r>
          </a:p>
        </p:txBody>
      </p:sp>
      <p:cxnSp>
        <p:nvCxnSpPr>
          <p:cNvPr id="247" name="Straight Arrow Connector 246">
            <a:extLst>
              <a:ext uri="{FF2B5EF4-FFF2-40B4-BE49-F238E27FC236}">
                <a16:creationId xmlns:a16="http://schemas.microsoft.com/office/drawing/2014/main" xmlns="" id="{C1B8B457-4ED2-4103-8BBB-ACD85B7193E5}"/>
              </a:ext>
            </a:extLst>
          </p:cNvPr>
          <p:cNvCxnSpPr>
            <a:cxnSpLocks/>
          </p:cNvCxnSpPr>
          <p:nvPr/>
        </p:nvCxnSpPr>
        <p:spPr>
          <a:xfrm>
            <a:off x="5790929" y="4665022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Dodecagon 247">
            <a:extLst>
              <a:ext uri="{FF2B5EF4-FFF2-40B4-BE49-F238E27FC236}">
                <a16:creationId xmlns:a16="http://schemas.microsoft.com/office/drawing/2014/main" xmlns="" id="{89863CC2-80AB-4256-9C95-CEE2F7AF974C}"/>
              </a:ext>
            </a:extLst>
          </p:cNvPr>
          <p:cNvSpPr/>
          <p:nvPr/>
        </p:nvSpPr>
        <p:spPr>
          <a:xfrm>
            <a:off x="5616512" y="4958667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l</a:t>
            </a:r>
          </a:p>
        </p:txBody>
      </p: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xmlns="" id="{4E879EAB-AC07-4181-BAEB-D930AC17AC0B}"/>
              </a:ext>
            </a:extLst>
          </p:cNvPr>
          <p:cNvCxnSpPr>
            <a:cxnSpLocks/>
          </p:cNvCxnSpPr>
          <p:nvPr/>
        </p:nvCxnSpPr>
        <p:spPr>
          <a:xfrm>
            <a:off x="5300597" y="4651770"/>
            <a:ext cx="490332" cy="13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>
            <a:extLst>
              <a:ext uri="{FF2B5EF4-FFF2-40B4-BE49-F238E27FC236}">
                <a16:creationId xmlns:a16="http://schemas.microsoft.com/office/drawing/2014/main" xmlns="" id="{6CCD4ABB-C67F-42FD-94A6-C48F16344DE9}"/>
              </a:ext>
            </a:extLst>
          </p:cNvPr>
          <p:cNvSpPr txBox="1"/>
          <p:nvPr/>
        </p:nvSpPr>
        <p:spPr>
          <a:xfrm>
            <a:off x="5127900" y="4170226"/>
            <a:ext cx="486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GD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xmlns="" id="{C3E919D4-A67C-4B8B-8692-45BDA44B4195}"/>
              </a:ext>
            </a:extLst>
          </p:cNvPr>
          <p:cNvSpPr txBox="1"/>
          <p:nvPr/>
        </p:nvSpPr>
        <p:spPr>
          <a:xfrm>
            <a:off x="5468661" y="5263296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xmlns="" id="{3845C586-EA31-4760-8610-6C20B38469F8}"/>
              </a:ext>
            </a:extLst>
          </p:cNvPr>
          <p:cNvSpPr txBox="1"/>
          <p:nvPr/>
        </p:nvSpPr>
        <p:spPr>
          <a:xfrm>
            <a:off x="4928664" y="5826683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xmlns="" id="{1E919CD2-4202-43BA-B674-A1D98ACA0718}"/>
              </a:ext>
            </a:extLst>
          </p:cNvPr>
          <p:cNvSpPr txBox="1"/>
          <p:nvPr/>
        </p:nvSpPr>
        <p:spPr>
          <a:xfrm>
            <a:off x="5007442" y="4584152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xmlns="" id="{AF6BF394-83F0-4D8F-8CC5-AB734EBC67D0}"/>
              </a:ext>
            </a:extLst>
          </p:cNvPr>
          <p:cNvCxnSpPr>
            <a:cxnSpLocks/>
          </p:cNvCxnSpPr>
          <p:nvPr/>
        </p:nvCxnSpPr>
        <p:spPr>
          <a:xfrm>
            <a:off x="5307225" y="5281252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Dodecagon 254">
            <a:extLst>
              <a:ext uri="{FF2B5EF4-FFF2-40B4-BE49-F238E27FC236}">
                <a16:creationId xmlns:a16="http://schemas.microsoft.com/office/drawing/2014/main" xmlns="" id="{B568D01C-50D5-427D-9374-4E920C9BF1EC}"/>
              </a:ext>
            </a:extLst>
          </p:cNvPr>
          <p:cNvSpPr/>
          <p:nvPr/>
        </p:nvSpPr>
        <p:spPr>
          <a:xfrm>
            <a:off x="5132808" y="5548393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m</a:t>
            </a:r>
          </a:p>
        </p:txBody>
      </p:sp>
      <p:cxnSp>
        <p:nvCxnSpPr>
          <p:cNvPr id="259" name="Straight Arrow Connector 258">
            <a:extLst>
              <a:ext uri="{FF2B5EF4-FFF2-40B4-BE49-F238E27FC236}">
                <a16:creationId xmlns:a16="http://schemas.microsoft.com/office/drawing/2014/main" xmlns="" id="{F96A209A-8F3D-4245-93EA-28BD30C1F92A}"/>
              </a:ext>
            </a:extLst>
          </p:cNvPr>
          <p:cNvCxnSpPr>
            <a:cxnSpLocks/>
            <a:stCxn id="211" idx="3"/>
          </p:cNvCxnSpPr>
          <p:nvPr/>
        </p:nvCxnSpPr>
        <p:spPr>
          <a:xfrm>
            <a:off x="5803285" y="3553389"/>
            <a:ext cx="136524" cy="15277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Dodecagon 259">
            <a:extLst>
              <a:ext uri="{FF2B5EF4-FFF2-40B4-BE49-F238E27FC236}">
                <a16:creationId xmlns:a16="http://schemas.microsoft.com/office/drawing/2014/main" xmlns="" id="{99F8E5FB-2013-47C7-9115-7B1824C73F73}"/>
              </a:ext>
            </a:extLst>
          </p:cNvPr>
          <p:cNvSpPr/>
          <p:nvPr/>
        </p:nvSpPr>
        <p:spPr>
          <a:xfrm>
            <a:off x="5819319" y="3695999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n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xmlns="" id="{6F3E2E3A-AF43-47C0-8808-AF548A8E3115}"/>
              </a:ext>
            </a:extLst>
          </p:cNvPr>
          <p:cNvSpPr txBox="1"/>
          <p:nvPr/>
        </p:nvSpPr>
        <p:spPr>
          <a:xfrm>
            <a:off x="5703755" y="3346701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xmlns="" id="{52D2B379-88CA-4217-89E0-C91EA7743833}"/>
              </a:ext>
            </a:extLst>
          </p:cNvPr>
          <p:cNvCxnSpPr>
            <a:cxnSpLocks/>
          </p:cNvCxnSpPr>
          <p:nvPr/>
        </p:nvCxnSpPr>
        <p:spPr>
          <a:xfrm>
            <a:off x="7085038" y="3530263"/>
            <a:ext cx="0" cy="17590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xmlns="" id="{B0C46C22-E366-410E-82FA-76436CD44979}"/>
              </a:ext>
            </a:extLst>
          </p:cNvPr>
          <p:cNvCxnSpPr>
            <a:cxnSpLocks/>
          </p:cNvCxnSpPr>
          <p:nvPr/>
        </p:nvCxnSpPr>
        <p:spPr>
          <a:xfrm>
            <a:off x="6448060" y="3679662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Dodecagon 267">
            <a:extLst>
              <a:ext uri="{FF2B5EF4-FFF2-40B4-BE49-F238E27FC236}">
                <a16:creationId xmlns:a16="http://schemas.microsoft.com/office/drawing/2014/main" xmlns="" id="{15DCA308-0716-4485-996E-EF8E12352D29}"/>
              </a:ext>
            </a:extLst>
          </p:cNvPr>
          <p:cNvSpPr/>
          <p:nvPr/>
        </p:nvSpPr>
        <p:spPr>
          <a:xfrm>
            <a:off x="6273643" y="3973307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o</a:t>
            </a:r>
          </a:p>
        </p:txBody>
      </p: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xmlns="" id="{0797A865-3898-4BC8-9D3A-795F6319254F}"/>
              </a:ext>
            </a:extLst>
          </p:cNvPr>
          <p:cNvCxnSpPr>
            <a:cxnSpLocks/>
          </p:cNvCxnSpPr>
          <p:nvPr/>
        </p:nvCxnSpPr>
        <p:spPr>
          <a:xfrm>
            <a:off x="6925140" y="3706164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Dodecagon 269">
            <a:extLst>
              <a:ext uri="{FF2B5EF4-FFF2-40B4-BE49-F238E27FC236}">
                <a16:creationId xmlns:a16="http://schemas.microsoft.com/office/drawing/2014/main" xmlns="" id="{692B5A6A-F0F2-414B-ADB1-5722E2D0885F}"/>
              </a:ext>
            </a:extLst>
          </p:cNvPr>
          <p:cNvSpPr/>
          <p:nvPr/>
        </p:nvSpPr>
        <p:spPr>
          <a:xfrm>
            <a:off x="6750723" y="3999809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p</a:t>
            </a:r>
          </a:p>
        </p:txBody>
      </p: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xmlns="" id="{50495587-1B50-45E0-BE8B-867C435C1DB6}"/>
              </a:ext>
            </a:extLst>
          </p:cNvPr>
          <p:cNvCxnSpPr>
            <a:cxnSpLocks/>
          </p:cNvCxnSpPr>
          <p:nvPr/>
        </p:nvCxnSpPr>
        <p:spPr>
          <a:xfrm>
            <a:off x="6434808" y="3692913"/>
            <a:ext cx="1378224" cy="308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xmlns="" id="{9A1ABF1D-8AAF-4EB9-8E0D-D411581F9667}"/>
              </a:ext>
            </a:extLst>
          </p:cNvPr>
          <p:cNvCxnSpPr>
            <a:cxnSpLocks/>
          </p:cNvCxnSpPr>
          <p:nvPr/>
        </p:nvCxnSpPr>
        <p:spPr>
          <a:xfrm>
            <a:off x="7369088" y="3699539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Dodecagon 272">
            <a:extLst>
              <a:ext uri="{FF2B5EF4-FFF2-40B4-BE49-F238E27FC236}">
                <a16:creationId xmlns:a16="http://schemas.microsoft.com/office/drawing/2014/main" xmlns="" id="{0F48F0C5-745C-405F-8667-7CF63BA4B5DB}"/>
              </a:ext>
            </a:extLst>
          </p:cNvPr>
          <p:cNvSpPr/>
          <p:nvPr/>
        </p:nvSpPr>
        <p:spPr>
          <a:xfrm>
            <a:off x="7194671" y="3993184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q</a:t>
            </a:r>
          </a:p>
        </p:txBody>
      </p: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xmlns="" id="{35AA76A8-FD94-45EC-9E2D-3088A9ACAA2A}"/>
              </a:ext>
            </a:extLst>
          </p:cNvPr>
          <p:cNvCxnSpPr>
            <a:cxnSpLocks/>
          </p:cNvCxnSpPr>
          <p:nvPr/>
        </p:nvCxnSpPr>
        <p:spPr>
          <a:xfrm>
            <a:off x="7813032" y="3706167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Dodecagon 275">
            <a:extLst>
              <a:ext uri="{FF2B5EF4-FFF2-40B4-BE49-F238E27FC236}">
                <a16:creationId xmlns:a16="http://schemas.microsoft.com/office/drawing/2014/main" xmlns="" id="{93DCF3F3-452A-48C6-998C-0767D5308F9B}"/>
              </a:ext>
            </a:extLst>
          </p:cNvPr>
          <p:cNvSpPr/>
          <p:nvPr/>
        </p:nvSpPr>
        <p:spPr>
          <a:xfrm>
            <a:off x="7638615" y="3999812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r</a:t>
            </a:r>
          </a:p>
        </p:txBody>
      </p:sp>
      <p:sp>
        <p:nvSpPr>
          <p:cNvPr id="278" name="Dodecagon 277">
            <a:extLst>
              <a:ext uri="{FF2B5EF4-FFF2-40B4-BE49-F238E27FC236}">
                <a16:creationId xmlns:a16="http://schemas.microsoft.com/office/drawing/2014/main" xmlns="" id="{109A911E-94DA-49A2-93A5-8CE9F40617FE}"/>
              </a:ext>
            </a:extLst>
          </p:cNvPr>
          <p:cNvSpPr/>
          <p:nvPr/>
        </p:nvSpPr>
        <p:spPr>
          <a:xfrm>
            <a:off x="7770650" y="3294871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e</a:t>
            </a:r>
          </a:p>
        </p:txBody>
      </p: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xmlns="" id="{F1BF2615-743F-48E3-BD94-8624A76EB858}"/>
              </a:ext>
            </a:extLst>
          </p:cNvPr>
          <p:cNvCxnSpPr>
            <a:cxnSpLocks/>
            <a:stCxn id="214" idx="0"/>
          </p:cNvCxnSpPr>
          <p:nvPr/>
        </p:nvCxnSpPr>
        <p:spPr>
          <a:xfrm flipV="1">
            <a:off x="7231694" y="2956527"/>
            <a:ext cx="545580" cy="292266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xmlns="" id="{74657429-6E54-4F8E-8C69-CD8B94254218}"/>
              </a:ext>
            </a:extLst>
          </p:cNvPr>
          <p:cNvCxnSpPr>
            <a:cxnSpLocks/>
            <a:stCxn id="214" idx="2"/>
            <a:endCxn id="278" idx="7"/>
          </p:cNvCxnSpPr>
          <p:nvPr/>
        </p:nvCxnSpPr>
        <p:spPr>
          <a:xfrm>
            <a:off x="7278863" y="3415690"/>
            <a:ext cx="491787" cy="908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TextBox 280">
            <a:extLst>
              <a:ext uri="{FF2B5EF4-FFF2-40B4-BE49-F238E27FC236}">
                <a16:creationId xmlns:a16="http://schemas.microsoft.com/office/drawing/2014/main" xmlns="" id="{3391527F-3326-4595-8F3D-92A18A5157D3}"/>
              </a:ext>
            </a:extLst>
          </p:cNvPr>
          <p:cNvSpPr txBox="1"/>
          <p:nvPr/>
        </p:nvSpPr>
        <p:spPr>
          <a:xfrm>
            <a:off x="8027888" y="2603285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Bronze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xmlns="" id="{4E477C03-BAF2-4C77-ADB1-1942DE6A1C23}"/>
              </a:ext>
            </a:extLst>
          </p:cNvPr>
          <p:cNvSpPr txBox="1"/>
          <p:nvPr/>
        </p:nvSpPr>
        <p:spPr>
          <a:xfrm>
            <a:off x="8007395" y="2773840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2001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xmlns="" id="{24C850DB-F653-4ABB-9EB9-602D889FFBAA}"/>
              </a:ext>
            </a:extLst>
          </p:cNvPr>
          <p:cNvSpPr txBox="1"/>
          <p:nvPr/>
        </p:nvSpPr>
        <p:spPr>
          <a:xfrm>
            <a:off x="8047768" y="3206256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Bronze</a:t>
            </a: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xmlns="" id="{DB0BAA89-E66B-4CA6-9239-8A4606CC0D57}"/>
              </a:ext>
            </a:extLst>
          </p:cNvPr>
          <p:cNvSpPr txBox="1"/>
          <p:nvPr/>
        </p:nvSpPr>
        <p:spPr>
          <a:xfrm>
            <a:off x="8027275" y="3376811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2001</a:t>
            </a:r>
          </a:p>
        </p:txBody>
      </p:sp>
      <p:sp>
        <p:nvSpPr>
          <p:cNvPr id="285" name="Dodecagon 284">
            <a:extLst>
              <a:ext uri="{FF2B5EF4-FFF2-40B4-BE49-F238E27FC236}">
                <a16:creationId xmlns:a16="http://schemas.microsoft.com/office/drawing/2014/main" xmlns="" id="{F06E4F1B-8CE8-47D2-BA0D-E969B809FC48}"/>
              </a:ext>
            </a:extLst>
          </p:cNvPr>
          <p:cNvSpPr/>
          <p:nvPr/>
        </p:nvSpPr>
        <p:spPr>
          <a:xfrm>
            <a:off x="7752400" y="2798168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d</a:t>
            </a:r>
          </a:p>
        </p:txBody>
      </p:sp>
      <p:cxnSp>
        <p:nvCxnSpPr>
          <p:cNvPr id="288" name="Straight Arrow Connector 287">
            <a:extLst>
              <a:ext uri="{FF2B5EF4-FFF2-40B4-BE49-F238E27FC236}">
                <a16:creationId xmlns:a16="http://schemas.microsoft.com/office/drawing/2014/main" xmlns="" id="{6CDB8BC0-25C5-4D14-8F17-D1041871C0E7}"/>
              </a:ext>
            </a:extLst>
          </p:cNvPr>
          <p:cNvCxnSpPr>
            <a:cxnSpLocks/>
          </p:cNvCxnSpPr>
          <p:nvPr/>
        </p:nvCxnSpPr>
        <p:spPr>
          <a:xfrm>
            <a:off x="7820043" y="4361644"/>
            <a:ext cx="0" cy="17590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xmlns="" id="{86057053-FF11-495C-845F-AD9109603705}"/>
              </a:ext>
            </a:extLst>
          </p:cNvPr>
          <p:cNvCxnSpPr>
            <a:cxnSpLocks/>
          </p:cNvCxnSpPr>
          <p:nvPr/>
        </p:nvCxnSpPr>
        <p:spPr>
          <a:xfrm>
            <a:off x="7474611" y="4511043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Dodecagon 289">
            <a:extLst>
              <a:ext uri="{FF2B5EF4-FFF2-40B4-BE49-F238E27FC236}">
                <a16:creationId xmlns:a16="http://schemas.microsoft.com/office/drawing/2014/main" xmlns="" id="{99E1963B-77E2-4D60-9106-A8C7E98CBD96}"/>
              </a:ext>
            </a:extLst>
          </p:cNvPr>
          <p:cNvSpPr/>
          <p:nvPr/>
        </p:nvSpPr>
        <p:spPr>
          <a:xfrm>
            <a:off x="7300194" y="4804688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w</a:t>
            </a:r>
          </a:p>
        </p:txBody>
      </p:sp>
      <p:cxnSp>
        <p:nvCxnSpPr>
          <p:cNvPr id="291" name="Straight Arrow Connector 290">
            <a:extLst>
              <a:ext uri="{FF2B5EF4-FFF2-40B4-BE49-F238E27FC236}">
                <a16:creationId xmlns:a16="http://schemas.microsoft.com/office/drawing/2014/main" xmlns="" id="{16DBFFEA-FFB7-4A58-B9C0-1C1B14B0A873}"/>
              </a:ext>
            </a:extLst>
          </p:cNvPr>
          <p:cNvCxnSpPr>
            <a:cxnSpLocks/>
          </p:cNvCxnSpPr>
          <p:nvPr/>
        </p:nvCxnSpPr>
        <p:spPr>
          <a:xfrm>
            <a:off x="7951691" y="4537545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Dodecagon 291">
            <a:extLst>
              <a:ext uri="{FF2B5EF4-FFF2-40B4-BE49-F238E27FC236}">
                <a16:creationId xmlns:a16="http://schemas.microsoft.com/office/drawing/2014/main" xmlns="" id="{539B4C91-F375-443B-87F7-EBDEB520598C}"/>
              </a:ext>
            </a:extLst>
          </p:cNvPr>
          <p:cNvSpPr/>
          <p:nvPr/>
        </p:nvSpPr>
        <p:spPr>
          <a:xfrm>
            <a:off x="7777274" y="4831190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x</a:t>
            </a:r>
          </a:p>
        </p:txBody>
      </p:sp>
      <p:cxnSp>
        <p:nvCxnSpPr>
          <p:cNvPr id="293" name="Straight Connector 292">
            <a:extLst>
              <a:ext uri="{FF2B5EF4-FFF2-40B4-BE49-F238E27FC236}">
                <a16:creationId xmlns:a16="http://schemas.microsoft.com/office/drawing/2014/main" xmlns="" id="{5BFAA1FA-EAD0-45F6-AEAE-5F5FAD0FCE05}"/>
              </a:ext>
            </a:extLst>
          </p:cNvPr>
          <p:cNvCxnSpPr>
            <a:cxnSpLocks/>
          </p:cNvCxnSpPr>
          <p:nvPr/>
        </p:nvCxnSpPr>
        <p:spPr>
          <a:xfrm>
            <a:off x="7461359" y="4524293"/>
            <a:ext cx="490332" cy="132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TextBox 293">
            <a:extLst>
              <a:ext uri="{FF2B5EF4-FFF2-40B4-BE49-F238E27FC236}">
                <a16:creationId xmlns:a16="http://schemas.microsoft.com/office/drawing/2014/main" xmlns="" id="{34E303D7-BC2F-48D7-9C62-F0D09BDCDA95}"/>
              </a:ext>
            </a:extLst>
          </p:cNvPr>
          <p:cNvSpPr txBox="1"/>
          <p:nvPr/>
        </p:nvSpPr>
        <p:spPr>
          <a:xfrm>
            <a:off x="7629423" y="5135819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xmlns="" id="{8ED04531-E55D-4431-AFC7-894C59B301BA}"/>
              </a:ext>
            </a:extLst>
          </p:cNvPr>
          <p:cNvSpPr txBox="1"/>
          <p:nvPr/>
        </p:nvSpPr>
        <p:spPr>
          <a:xfrm>
            <a:off x="7168204" y="4456675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xmlns="" id="{352DECE4-6EE1-4515-A4B0-7BA50A083146}"/>
              </a:ext>
            </a:extLst>
          </p:cNvPr>
          <p:cNvCxnSpPr>
            <a:cxnSpLocks/>
          </p:cNvCxnSpPr>
          <p:nvPr/>
        </p:nvCxnSpPr>
        <p:spPr>
          <a:xfrm>
            <a:off x="7467987" y="5153775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" name="Dodecagon 296">
            <a:extLst>
              <a:ext uri="{FF2B5EF4-FFF2-40B4-BE49-F238E27FC236}">
                <a16:creationId xmlns:a16="http://schemas.microsoft.com/office/drawing/2014/main" xmlns="" id="{8B8F1677-BE3E-4395-815E-966EFE94EA44}"/>
              </a:ext>
            </a:extLst>
          </p:cNvPr>
          <p:cNvSpPr/>
          <p:nvPr/>
        </p:nvSpPr>
        <p:spPr>
          <a:xfrm>
            <a:off x="7293570" y="5420916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y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xmlns="" id="{C251E318-7304-4C78-8F8F-A3F467033DFD}"/>
              </a:ext>
            </a:extLst>
          </p:cNvPr>
          <p:cNvSpPr txBox="1"/>
          <p:nvPr/>
        </p:nvSpPr>
        <p:spPr>
          <a:xfrm>
            <a:off x="7121453" y="5714074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xmlns="" id="{B56EF976-DB2F-45DB-8B4B-998798EB551A}"/>
              </a:ext>
            </a:extLst>
          </p:cNvPr>
          <p:cNvCxnSpPr>
            <a:cxnSpLocks/>
          </p:cNvCxnSpPr>
          <p:nvPr/>
        </p:nvCxnSpPr>
        <p:spPr>
          <a:xfrm>
            <a:off x="6957844" y="4323038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Dodecagon 299">
            <a:extLst>
              <a:ext uri="{FF2B5EF4-FFF2-40B4-BE49-F238E27FC236}">
                <a16:creationId xmlns:a16="http://schemas.microsoft.com/office/drawing/2014/main" xmlns="" id="{055AA58F-3BC9-4D80-9925-F3F7121468CF}"/>
              </a:ext>
            </a:extLst>
          </p:cNvPr>
          <p:cNvSpPr/>
          <p:nvPr/>
        </p:nvSpPr>
        <p:spPr>
          <a:xfrm>
            <a:off x="6783427" y="4616683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t</a:t>
            </a: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xmlns="" id="{4540E44D-C57D-4B1D-B803-0BD24FD2E516}"/>
              </a:ext>
            </a:extLst>
          </p:cNvPr>
          <p:cNvSpPr txBox="1"/>
          <p:nvPr/>
        </p:nvSpPr>
        <p:spPr>
          <a:xfrm>
            <a:off x="6572659" y="5511201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xmlns="" id="{7FD2EC04-F7BB-4FE5-9A84-21EFA3242639}"/>
              </a:ext>
            </a:extLst>
          </p:cNvPr>
          <p:cNvSpPr txBox="1"/>
          <p:nvPr/>
        </p:nvSpPr>
        <p:spPr>
          <a:xfrm>
            <a:off x="6609456" y="4402149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xmlns="" id="{ECC77049-600C-46ED-B5E1-3A1778B99450}"/>
              </a:ext>
            </a:extLst>
          </p:cNvPr>
          <p:cNvCxnSpPr>
            <a:cxnSpLocks/>
          </p:cNvCxnSpPr>
          <p:nvPr/>
        </p:nvCxnSpPr>
        <p:spPr>
          <a:xfrm>
            <a:off x="6951220" y="4965770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" name="Dodecagon 303">
            <a:extLst>
              <a:ext uri="{FF2B5EF4-FFF2-40B4-BE49-F238E27FC236}">
                <a16:creationId xmlns:a16="http://schemas.microsoft.com/office/drawing/2014/main" xmlns="" id="{018C496B-E454-48C0-8ED6-E2F954A7D4C3}"/>
              </a:ext>
            </a:extLst>
          </p:cNvPr>
          <p:cNvSpPr/>
          <p:nvPr/>
        </p:nvSpPr>
        <p:spPr>
          <a:xfrm>
            <a:off x="6776803" y="5232911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v</a:t>
            </a:r>
          </a:p>
        </p:txBody>
      </p: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xmlns="" id="{6100DA8F-2FA0-443A-93DC-3E50FE793B8C}"/>
              </a:ext>
            </a:extLst>
          </p:cNvPr>
          <p:cNvCxnSpPr>
            <a:cxnSpLocks/>
          </p:cNvCxnSpPr>
          <p:nvPr/>
        </p:nvCxnSpPr>
        <p:spPr>
          <a:xfrm>
            <a:off x="6441539" y="4306422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6" name="Dodecagon 305">
            <a:extLst>
              <a:ext uri="{FF2B5EF4-FFF2-40B4-BE49-F238E27FC236}">
                <a16:creationId xmlns:a16="http://schemas.microsoft.com/office/drawing/2014/main" xmlns="" id="{63493C31-816E-4000-843C-FB82465A316D}"/>
              </a:ext>
            </a:extLst>
          </p:cNvPr>
          <p:cNvSpPr/>
          <p:nvPr/>
        </p:nvSpPr>
        <p:spPr>
          <a:xfrm>
            <a:off x="6267122" y="4600067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s</a:t>
            </a:r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xmlns="" id="{6E3736A4-8924-46DB-A034-E13B3A55BEC3}"/>
              </a:ext>
            </a:extLst>
          </p:cNvPr>
          <p:cNvSpPr txBox="1"/>
          <p:nvPr/>
        </p:nvSpPr>
        <p:spPr>
          <a:xfrm>
            <a:off x="6056354" y="5494585"/>
            <a:ext cx="706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6000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xmlns="" id="{733BB0EA-CEB9-4700-844C-F66CBACF9749}"/>
              </a:ext>
            </a:extLst>
          </p:cNvPr>
          <p:cNvSpPr txBox="1"/>
          <p:nvPr/>
        </p:nvSpPr>
        <p:spPr>
          <a:xfrm>
            <a:off x="6081877" y="4371844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cxnSp>
        <p:nvCxnSpPr>
          <p:cNvPr id="309" name="Straight Arrow Connector 308">
            <a:extLst>
              <a:ext uri="{FF2B5EF4-FFF2-40B4-BE49-F238E27FC236}">
                <a16:creationId xmlns:a16="http://schemas.microsoft.com/office/drawing/2014/main" xmlns="" id="{F9991821-5757-4963-A203-E6A24BB4B3D2}"/>
              </a:ext>
            </a:extLst>
          </p:cNvPr>
          <p:cNvCxnSpPr>
            <a:cxnSpLocks/>
          </p:cNvCxnSpPr>
          <p:nvPr/>
        </p:nvCxnSpPr>
        <p:spPr>
          <a:xfrm>
            <a:off x="6434915" y="4949154"/>
            <a:ext cx="0" cy="27611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Dodecagon 309">
            <a:extLst>
              <a:ext uri="{FF2B5EF4-FFF2-40B4-BE49-F238E27FC236}">
                <a16:creationId xmlns:a16="http://schemas.microsoft.com/office/drawing/2014/main" xmlns="" id="{217F9318-03D1-4B3A-837F-27CE6ECB0BDC}"/>
              </a:ext>
            </a:extLst>
          </p:cNvPr>
          <p:cNvSpPr/>
          <p:nvPr/>
        </p:nvSpPr>
        <p:spPr>
          <a:xfrm>
            <a:off x="6260498" y="5216295"/>
            <a:ext cx="352056" cy="333794"/>
          </a:xfrm>
          <a:prstGeom prst="do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u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xmlns="" id="{B207729E-1132-4608-BCB2-DCDE4F9CB971}"/>
              </a:ext>
            </a:extLst>
          </p:cNvPr>
          <p:cNvSpPr txBox="1"/>
          <p:nvPr/>
        </p:nvSpPr>
        <p:spPr>
          <a:xfrm>
            <a:off x="6115099" y="3598111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xmlns="" id="{40993C45-916F-40E5-8821-7E997A7ACCEC}"/>
              </a:ext>
            </a:extLst>
          </p:cNvPr>
          <p:cNvSpPr txBox="1"/>
          <p:nvPr/>
        </p:nvSpPr>
        <p:spPr>
          <a:xfrm>
            <a:off x="6609850" y="3672147"/>
            <a:ext cx="381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SD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xmlns="" id="{BF1B52C1-84E4-4DB4-A3EC-E3D7E7AD24BD}"/>
              </a:ext>
            </a:extLst>
          </p:cNvPr>
          <p:cNvSpPr txBox="1"/>
          <p:nvPr/>
        </p:nvSpPr>
        <p:spPr>
          <a:xfrm>
            <a:off x="6982652" y="3657439"/>
            <a:ext cx="471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BD</a:t>
            </a:r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xmlns="" id="{659AD216-BB84-4483-A780-6AB320BCF49B}"/>
              </a:ext>
            </a:extLst>
          </p:cNvPr>
          <p:cNvSpPr txBox="1"/>
          <p:nvPr/>
        </p:nvSpPr>
        <p:spPr>
          <a:xfrm>
            <a:off x="7817996" y="3631243"/>
            <a:ext cx="45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GD</a:t>
            </a:r>
          </a:p>
        </p:txBody>
      </p:sp>
      <p:cxnSp>
        <p:nvCxnSpPr>
          <p:cNvPr id="1036" name="Straight Connector 1035">
            <a:extLst>
              <a:ext uri="{FF2B5EF4-FFF2-40B4-BE49-F238E27FC236}">
                <a16:creationId xmlns:a16="http://schemas.microsoft.com/office/drawing/2014/main" xmlns="" id="{6843F5DB-D421-4F35-8980-6CDD3EAF044F}"/>
              </a:ext>
            </a:extLst>
          </p:cNvPr>
          <p:cNvCxnSpPr>
            <a:cxnSpLocks/>
          </p:cNvCxnSpPr>
          <p:nvPr/>
        </p:nvCxnSpPr>
        <p:spPr>
          <a:xfrm>
            <a:off x="8717228" y="1090346"/>
            <a:ext cx="36855" cy="570139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9" name="TextBox 318">
            <a:extLst>
              <a:ext uri="{FF2B5EF4-FFF2-40B4-BE49-F238E27FC236}">
                <a16:creationId xmlns:a16="http://schemas.microsoft.com/office/drawing/2014/main" xmlns="" id="{E10DDDB2-2F59-4CEA-A2D3-0B3F17AA5C86}"/>
              </a:ext>
            </a:extLst>
          </p:cNvPr>
          <p:cNvSpPr txBox="1"/>
          <p:nvPr/>
        </p:nvSpPr>
        <p:spPr>
          <a:xfrm>
            <a:off x="8674571" y="1210943"/>
            <a:ext cx="3406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L-1 = </a:t>
            </a: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5x4500 – </a:t>
            </a:r>
            <a:r>
              <a:rPr lang="en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4500 UPG</a:t>
            </a:r>
          </a:p>
          <a:p>
            <a:r>
              <a:rPr lang="en-IN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IN" dirty="0"/>
              <a:t>= </a:t>
            </a:r>
            <a:r>
              <a:rPr lang="en-IN" b="1" dirty="0"/>
              <a:t>18000</a:t>
            </a:r>
            <a:r>
              <a:rPr lang="en-IN" dirty="0"/>
              <a:t> as Upline Guarantee</a:t>
            </a:r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xmlns="" id="{4937C68E-2CAD-4511-9B98-159528A97037}"/>
              </a:ext>
            </a:extLst>
          </p:cNvPr>
          <p:cNvSpPr txBox="1"/>
          <p:nvPr/>
        </p:nvSpPr>
        <p:spPr>
          <a:xfrm>
            <a:off x="8681199" y="1919928"/>
            <a:ext cx="3493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L-2 = </a:t>
            </a:r>
            <a:r>
              <a:rPr lang="en-IN" sz="2000" dirty="0"/>
              <a:t>(1800+1300+6000)x5%x18</a:t>
            </a:r>
          </a:p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I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+ 800x3%x18</a:t>
            </a:r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</a:p>
          <a:p>
            <a:r>
              <a:rPr lang="en-IN" sz="2000" dirty="0"/>
              <a:t>       = </a:t>
            </a:r>
            <a:r>
              <a:rPr lang="en-IN" sz="2000" b="1" dirty="0"/>
              <a:t>8622</a:t>
            </a:r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xmlns="" id="{395928EE-B121-48DB-A6E5-716B6B5D2AFB}"/>
              </a:ext>
            </a:extLst>
          </p:cNvPr>
          <p:cNvSpPr txBox="1"/>
          <p:nvPr/>
        </p:nvSpPr>
        <p:spPr>
          <a:xfrm>
            <a:off x="8661323" y="2960214"/>
            <a:ext cx="3897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L-3 = </a:t>
            </a:r>
            <a:r>
              <a:rPr lang="en-IN" sz="2000" dirty="0"/>
              <a:t>(2100+3900+12000)x5%x18</a:t>
            </a:r>
          </a:p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IN" sz="2000" dirty="0"/>
              <a:t>= </a:t>
            </a:r>
            <a:r>
              <a:rPr lang="en-IN" sz="2000" b="1" dirty="0"/>
              <a:t>16200</a:t>
            </a:r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xmlns="" id="{A97BDAB9-8180-4522-9350-B7E58417589A}"/>
              </a:ext>
            </a:extLst>
          </p:cNvPr>
          <p:cNvSpPr txBox="1"/>
          <p:nvPr/>
        </p:nvSpPr>
        <p:spPr>
          <a:xfrm>
            <a:off x="8674575" y="3768595"/>
            <a:ext cx="3493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L-4 = </a:t>
            </a:r>
            <a:r>
              <a:rPr lang="en-IN" sz="2000" dirty="0"/>
              <a:t>(2100+8400)x5%x18</a:t>
            </a:r>
          </a:p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n-IN" sz="2000" dirty="0"/>
              <a:t>= </a:t>
            </a:r>
            <a:r>
              <a:rPr lang="en-IN" sz="2000" b="1" dirty="0"/>
              <a:t>9450</a:t>
            </a:r>
            <a:endParaRPr lang="en-I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xmlns="" id="{8B24CC52-0481-44B1-ABFC-CA10E4BF209D}"/>
              </a:ext>
            </a:extLst>
          </p:cNvPr>
          <p:cNvSpPr txBox="1"/>
          <p:nvPr/>
        </p:nvSpPr>
        <p:spPr>
          <a:xfrm>
            <a:off x="8666731" y="4595211"/>
            <a:ext cx="349342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Total LOB = 18000+8622</a:t>
            </a:r>
          </a:p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+16200+9450 </a:t>
            </a:r>
          </a:p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= 52272 x 2.25</a:t>
            </a:r>
          </a:p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LOB Income  = Rs. 117612/-</a:t>
            </a:r>
            <a:endParaRPr lang="en-IN" sz="2200" dirty="0">
              <a:solidFill>
                <a:srgbClr val="C00000"/>
              </a:solidFill>
            </a:endParaRP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xmlns="" id="{CC0BE045-06D3-420E-B550-C7DB1B44542F}"/>
              </a:ext>
            </a:extLst>
          </p:cNvPr>
          <p:cNvSpPr txBox="1"/>
          <p:nvPr/>
        </p:nvSpPr>
        <p:spPr>
          <a:xfrm>
            <a:off x="6171375" y="1245400"/>
            <a:ext cx="2489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PV = 304409 PV  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xmlns="" id="{7560D337-7380-4058-AB8D-B38FC6E92AFD}"/>
              </a:ext>
            </a:extLst>
          </p:cNvPr>
          <p:cNvSpPr txBox="1"/>
          <p:nvPr/>
        </p:nvSpPr>
        <p:spPr>
          <a:xfrm>
            <a:off x="7015431" y="2802658"/>
            <a:ext cx="6054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800</a:t>
            </a: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xmlns="" id="{FDDEC210-66C8-48EE-885E-158314E5F555}"/>
              </a:ext>
            </a:extLst>
          </p:cNvPr>
          <p:cNvSpPr txBox="1"/>
          <p:nvPr/>
        </p:nvSpPr>
        <p:spPr>
          <a:xfrm>
            <a:off x="-23790" y="1410997"/>
            <a:ext cx="8021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b="1" dirty="0"/>
              <a:t>150000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xmlns="" id="{958A9245-3E4D-42E1-8817-F4E6ABF7706D}"/>
              </a:ext>
            </a:extLst>
          </p:cNvPr>
          <p:cNvSpPr txBox="1"/>
          <p:nvPr/>
        </p:nvSpPr>
        <p:spPr>
          <a:xfrm>
            <a:off x="11733" y="5725082"/>
            <a:ext cx="2173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BD=Bronze Dir-6000 PV</a:t>
            </a:r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xmlns="" id="{D6152CD6-D216-4324-AD58-995928F2A666}"/>
              </a:ext>
            </a:extLst>
          </p:cNvPr>
          <p:cNvSpPr txBox="1"/>
          <p:nvPr/>
        </p:nvSpPr>
        <p:spPr>
          <a:xfrm>
            <a:off x="10101" y="5995868"/>
            <a:ext cx="2173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SD=Silver Dir-2100 PV</a:t>
            </a:r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xmlns="" id="{8FF29882-C62F-49BF-AF95-9F8A9A246147}"/>
              </a:ext>
            </a:extLst>
          </p:cNvPr>
          <p:cNvSpPr txBox="1"/>
          <p:nvPr/>
        </p:nvSpPr>
        <p:spPr>
          <a:xfrm>
            <a:off x="3477" y="6267536"/>
            <a:ext cx="2173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GD=Gold Dir-1800 PV</a:t>
            </a:r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xmlns="" id="{80C2114E-8F6A-4398-8398-FC8166D8F4C2}"/>
              </a:ext>
            </a:extLst>
          </p:cNvPr>
          <p:cNvSpPr txBox="1"/>
          <p:nvPr/>
        </p:nvSpPr>
        <p:spPr>
          <a:xfrm>
            <a:off x="10980" y="6518370"/>
            <a:ext cx="2173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CD=Crown Dir-800 PV</a:t>
            </a:r>
            <a:endParaRPr lang="en-IN" sz="1600" dirty="0">
              <a:solidFill>
                <a:srgbClr val="002060"/>
              </a:solidFill>
            </a:endParaRP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xmlns="" id="{1CD04076-2C45-4C66-A883-616CA1E08892}"/>
              </a:ext>
            </a:extLst>
          </p:cNvPr>
          <p:cNvSpPr txBox="1"/>
          <p:nvPr/>
        </p:nvSpPr>
        <p:spPr>
          <a:xfrm>
            <a:off x="-35993" y="5352678"/>
            <a:ext cx="217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NOTE -</a:t>
            </a:r>
            <a:endParaRPr lang="en-IN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058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99" grpId="0"/>
      <p:bldP spid="319" grpId="0"/>
      <p:bldP spid="320" grpId="0"/>
      <p:bldP spid="321" grpId="0"/>
      <p:bldP spid="322" grpId="0"/>
      <p:bldP spid="324" grpId="0"/>
      <p:bldP spid="212" grpId="0"/>
      <p:bldP spid="256" grpId="0"/>
      <p:bldP spid="257" grpId="0"/>
      <p:bldP spid="258" grpId="0"/>
      <p:bldP spid="26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483548EE-540C-4BF3-8F6F-6798DC148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20"/>
            <a:ext cx="12192000" cy="796908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Lets Create History in Direct Selling through Vestige with WT</a:t>
            </a:r>
          </a:p>
        </p:txBody>
      </p:sp>
      <p:pic>
        <p:nvPicPr>
          <p:cNvPr id="1028" name="Picture 4" descr="How to Succeed in Network Marketing Business - MLM Success Tips">
            <a:extLst>
              <a:ext uri="{FF2B5EF4-FFF2-40B4-BE49-F238E27FC236}">
                <a16:creationId xmlns:a16="http://schemas.microsoft.com/office/drawing/2014/main" xmlns="" id="{149BBF52-52CF-4786-A7BB-17B30F80A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93988"/>
            <a:ext cx="6110732" cy="470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w To Generate Leads Online | 8 Secrets Every Struggling Network Marketer  Needs To Know For Building a Successful Business — Steemit">
            <a:extLst>
              <a:ext uri="{FF2B5EF4-FFF2-40B4-BE49-F238E27FC236}">
                <a16:creationId xmlns:a16="http://schemas.microsoft.com/office/drawing/2014/main" xmlns="" id="{41D28F49-AB65-470A-B5DF-C3B1F4E93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793989"/>
            <a:ext cx="6096000" cy="4705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0E68966F-FEAF-4C7A-86A2-22FD0C62E920}"/>
              </a:ext>
            </a:extLst>
          </p:cNvPr>
          <p:cNvGrpSpPr/>
          <p:nvPr/>
        </p:nvGrpSpPr>
        <p:grpSpPr>
          <a:xfrm>
            <a:off x="0" y="5499650"/>
            <a:ext cx="12206729" cy="1362925"/>
            <a:chOff x="0" y="5499650"/>
            <a:chExt cx="12206729" cy="1362925"/>
          </a:xfrm>
        </p:grpSpPr>
        <p:pic>
          <p:nvPicPr>
            <p:cNvPr id="1034" name="Picture 10" descr="Thanks Stock Photos and Images - 123RF">
              <a:extLst>
                <a:ext uri="{FF2B5EF4-FFF2-40B4-BE49-F238E27FC236}">
                  <a16:creationId xmlns:a16="http://schemas.microsoft.com/office/drawing/2014/main" xmlns="" id="{E50F5FF9-3E59-4718-B9A7-BF7ECCCF743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9763" t="57690" b="13318"/>
            <a:stretch/>
          </p:blipFill>
          <p:spPr bwMode="auto">
            <a:xfrm>
              <a:off x="6095998" y="5499650"/>
              <a:ext cx="6110731" cy="1358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Thanks Stock Photos and Images - 123RF">
              <a:extLst>
                <a:ext uri="{FF2B5EF4-FFF2-40B4-BE49-F238E27FC236}">
                  <a16:creationId xmlns:a16="http://schemas.microsoft.com/office/drawing/2014/main" xmlns="" id="{B38E2C7B-18EA-4E07-B7E3-8E932EEAB0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8258" r="15004" b="41447"/>
            <a:stretch/>
          </p:blipFill>
          <p:spPr bwMode="auto">
            <a:xfrm>
              <a:off x="0" y="5499652"/>
              <a:ext cx="6095999" cy="1362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657C318-30B2-43C1-B8FA-28D7EF4AF6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599" y="3953289"/>
            <a:ext cx="2057548" cy="1162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3B66C16-53F6-4D15-B5E4-B9422C9B0F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6054" y="3862498"/>
            <a:ext cx="1457980" cy="1076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43531C5-47F3-48E6-A718-923B608ED6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2046" y="-16840"/>
            <a:ext cx="832445" cy="81082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0F1CA390-B06E-497D-B1FB-B34863E079FE}"/>
              </a:ext>
            </a:extLst>
          </p:cNvPr>
          <p:cNvGrpSpPr/>
          <p:nvPr/>
        </p:nvGrpSpPr>
        <p:grpSpPr>
          <a:xfrm>
            <a:off x="11012555" y="0"/>
            <a:ext cx="1160851" cy="843184"/>
            <a:chOff x="10933043" y="0"/>
            <a:chExt cx="1227112" cy="84318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A3B79056-89EA-4AD3-A782-46BAF64EBB10}"/>
                </a:ext>
              </a:extLst>
            </p:cNvPr>
            <p:cNvSpPr/>
            <p:nvPr/>
          </p:nvSpPr>
          <p:spPr>
            <a:xfrm>
              <a:off x="10933043" y="0"/>
              <a:ext cx="1227112" cy="79398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4843D9FE-4FAD-4B83-8D5E-AB292B79F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983860" y="0"/>
              <a:ext cx="1146102" cy="84318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B90DE55-DB73-4E94-A957-32D9691BA749}"/>
              </a:ext>
            </a:extLst>
          </p:cNvPr>
          <p:cNvSpPr txBox="1"/>
          <p:nvPr/>
        </p:nvSpPr>
        <p:spPr>
          <a:xfrm>
            <a:off x="2415205" y="2017255"/>
            <a:ext cx="7361585" cy="230832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7200" dirty="0">
                <a:solidFill>
                  <a:srgbClr val="FFFF00"/>
                </a:solidFill>
              </a:rPr>
              <a:t>I WELCOME YOUR QUESTIONS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26584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5318</TotalTime>
  <Words>2380</Words>
  <Application>Microsoft Office PowerPoint</Application>
  <PresentationFormat>Custom</PresentationFormat>
  <Paragraphs>689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LOB Calculations  as per  My Success Plan </vt:lpstr>
      <vt:lpstr>Slide 2</vt:lpstr>
      <vt:lpstr>Full Form of Short Term used in Vestige Plan</vt:lpstr>
      <vt:lpstr>Total 9 Levels are in Vestige Marketing</vt:lpstr>
      <vt:lpstr>Calculation of Director Bonus Points</vt:lpstr>
      <vt:lpstr>Calculation of LOB Bonus Points</vt:lpstr>
      <vt:lpstr> Points Values of all Vestige Incomes </vt:lpstr>
      <vt:lpstr>New TBB @3% for Bronze Directors </vt:lpstr>
      <vt:lpstr>New TBB @3% for Bronze Directors </vt:lpstr>
      <vt:lpstr>New TBB @3% &amp; LOB Effects for Silver Directors </vt:lpstr>
      <vt:lpstr>New TBB @3% &amp; LOB Effects for Silver Directors </vt:lpstr>
      <vt:lpstr>New TBB @3% &amp; LOB Effects for Silver Directors</vt:lpstr>
      <vt:lpstr>New TBB @3% &amp; LOB Effects for Gold Directors</vt:lpstr>
      <vt:lpstr>New TBB @3% &amp; LOB Effects for Gold Directors</vt:lpstr>
      <vt:lpstr> LOB Calculation for Star Directors</vt:lpstr>
      <vt:lpstr> LOB Calculation for Diamond Directors</vt:lpstr>
      <vt:lpstr> LOB Calculation for Crown Directors</vt:lpstr>
      <vt:lpstr>LOB Calculation for Universal Crown Directors</vt:lpstr>
      <vt:lpstr>Lets Create History in Direct Selling through Vestige with WT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manoj kumar</dc:creator>
  <cp:lastModifiedBy>win10</cp:lastModifiedBy>
  <cp:revision>85</cp:revision>
  <dcterms:created xsi:type="dcterms:W3CDTF">2021-06-08T18:56:39Z</dcterms:created>
  <dcterms:modified xsi:type="dcterms:W3CDTF">2022-02-04T06:22:29Z</dcterms:modified>
</cp:coreProperties>
</file>